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9" r:id="rId4"/>
    <p:sldId id="258" r:id="rId5"/>
    <p:sldId id="292" r:id="rId6"/>
    <p:sldId id="290" r:id="rId7"/>
    <p:sldId id="293" r:id="rId8"/>
    <p:sldId id="294" r:id="rId9"/>
    <p:sldId id="295" r:id="rId10"/>
    <p:sldId id="260" r:id="rId11"/>
    <p:sldId id="296" r:id="rId12"/>
    <p:sldId id="261" r:id="rId13"/>
    <p:sldId id="298" r:id="rId14"/>
    <p:sldId id="264" r:id="rId15"/>
    <p:sldId id="265" r:id="rId16"/>
    <p:sldId id="266" r:id="rId17"/>
    <p:sldId id="267" r:id="rId18"/>
    <p:sldId id="299" r:id="rId19"/>
    <p:sldId id="300" r:id="rId20"/>
    <p:sldId id="268" r:id="rId21"/>
    <p:sldId id="269" r:id="rId22"/>
    <p:sldId id="301" r:id="rId23"/>
    <p:sldId id="270" r:id="rId24"/>
    <p:sldId id="272" r:id="rId25"/>
    <p:sldId id="302" r:id="rId26"/>
    <p:sldId id="303" r:id="rId27"/>
    <p:sldId id="273" r:id="rId28"/>
    <p:sldId id="305" r:id="rId29"/>
    <p:sldId id="274" r:id="rId30"/>
    <p:sldId id="275" r:id="rId31"/>
    <p:sldId id="276" r:id="rId32"/>
    <p:sldId id="277" r:id="rId33"/>
    <p:sldId id="278" r:id="rId34"/>
    <p:sldId id="279" r:id="rId35"/>
    <p:sldId id="306" r:id="rId36"/>
    <p:sldId id="307" r:id="rId37"/>
    <p:sldId id="280" r:id="rId38"/>
    <p:sldId id="281" r:id="rId39"/>
    <p:sldId id="282" r:id="rId40"/>
    <p:sldId id="283" r:id="rId41"/>
    <p:sldId id="284" r:id="rId42"/>
    <p:sldId id="308" r:id="rId43"/>
    <p:sldId id="309" r:id="rId44"/>
    <p:sldId id="285" r:id="rId45"/>
    <p:sldId id="286" r:id="rId46"/>
    <p:sldId id="310" r:id="rId47"/>
    <p:sldId id="311" r:id="rId48"/>
    <p:sldId id="287" r:id="rId49"/>
    <p:sldId id="288" r:id="rId50"/>
  </p:sldIdLst>
  <p:sldSz cx="18288000" cy="10287000"/>
  <p:notesSz cx="6858000" cy="9144000"/>
  <p:embeddedFontLst>
    <p:embeddedFont>
      <p:font typeface="Montserrat Bold" panose="020B0604020202020204" charset="0"/>
      <p:regular r:id="rId51"/>
    </p:embeddedFont>
    <p:embeddedFont>
      <p:font typeface="Public Sans" panose="020B0604020202020204" charset="0"/>
      <p:regular r:id="rId52"/>
    </p:embeddedFont>
    <p:embeddedFont>
      <p:font typeface="Public Sans Bold" panose="020B0604020202020204" charset="0"/>
      <p:regular r:id="rId53"/>
    </p:embeddedFont>
    <p:embeddedFont>
      <p:font typeface="Public Sans Bold Italics" panose="020B0604020202020204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917" y="-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40.png"/><Relationship Id="rId18" Type="http://schemas.openxmlformats.org/officeDocument/2006/relationships/image" Target="../media/image9.sv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image" Target="../media/image39.svg"/><Relationship Id="rId1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43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38.png"/><Relationship Id="rId5" Type="http://schemas.openxmlformats.org/officeDocument/2006/relationships/image" Target="../media/image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19" Type="http://schemas.openxmlformats.org/officeDocument/2006/relationships/image" Target="../media/image44.png"/><Relationship Id="rId4" Type="http://schemas.openxmlformats.org/officeDocument/2006/relationships/image" Target="../media/image18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48.png"/><Relationship Id="rId4" Type="http://schemas.openxmlformats.org/officeDocument/2006/relationships/image" Target="../media/image9.sv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3.sv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54.jpeg"/><Relationship Id="rId7" Type="http://schemas.openxmlformats.org/officeDocument/2006/relationships/image" Target="../media/image20.png"/><Relationship Id="rId12" Type="http://schemas.openxmlformats.org/officeDocument/2006/relationships/image" Target="../media/image5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57.png"/><Relationship Id="rId5" Type="http://schemas.openxmlformats.org/officeDocument/2006/relationships/image" Target="../media/image55.png"/><Relationship Id="rId10" Type="http://schemas.openxmlformats.org/officeDocument/2006/relationships/image" Target="../media/image9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sv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63.png"/><Relationship Id="rId5" Type="http://schemas.openxmlformats.org/officeDocument/2006/relationships/image" Target="../media/image49.png"/><Relationship Id="rId10" Type="http://schemas.openxmlformats.org/officeDocument/2006/relationships/image" Target="../media/image62.png"/><Relationship Id="rId4" Type="http://schemas.openxmlformats.org/officeDocument/2006/relationships/image" Target="../media/image3.sv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sv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30.svg"/><Relationship Id="rId4" Type="http://schemas.openxmlformats.org/officeDocument/2006/relationships/image" Target="../media/image28.sv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66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17" Type="http://schemas.openxmlformats.org/officeDocument/2006/relationships/image" Target="../media/image72.png"/><Relationship Id="rId2" Type="http://schemas.openxmlformats.org/officeDocument/2006/relationships/image" Target="../media/image16.jpe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70.png"/><Relationship Id="rId10" Type="http://schemas.openxmlformats.org/officeDocument/2006/relationships/image" Target="../media/image25.svg"/><Relationship Id="rId19" Type="http://schemas.openxmlformats.org/officeDocument/2006/relationships/image" Target="../media/image74.pn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75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76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17" Type="http://schemas.openxmlformats.org/officeDocument/2006/relationships/image" Target="../media/image80.png"/><Relationship Id="rId2" Type="http://schemas.openxmlformats.org/officeDocument/2006/relationships/image" Target="../media/image16.jpe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78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81.jpeg"/><Relationship Id="rId7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86.png"/><Relationship Id="rId3" Type="http://schemas.openxmlformats.org/officeDocument/2006/relationships/image" Target="../media/image81.jpeg"/><Relationship Id="rId7" Type="http://schemas.openxmlformats.org/officeDocument/2006/relationships/image" Target="../media/image21.svg"/><Relationship Id="rId12" Type="http://schemas.openxmlformats.org/officeDocument/2006/relationships/image" Target="../media/image85.svg"/><Relationship Id="rId2" Type="http://schemas.openxmlformats.org/officeDocument/2006/relationships/image" Target="../media/image1.jpeg"/><Relationship Id="rId16" Type="http://schemas.openxmlformats.org/officeDocument/2006/relationships/image" Target="../media/image8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84.png"/><Relationship Id="rId5" Type="http://schemas.openxmlformats.org/officeDocument/2006/relationships/image" Target="../media/image56.svg"/><Relationship Id="rId15" Type="http://schemas.openxmlformats.org/officeDocument/2006/relationships/image" Target="../media/image88.png"/><Relationship Id="rId10" Type="http://schemas.openxmlformats.org/officeDocument/2006/relationships/image" Target="../media/image83.svg"/><Relationship Id="rId4" Type="http://schemas.openxmlformats.org/officeDocument/2006/relationships/image" Target="../media/image55.pn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90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9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95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97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17" Type="http://schemas.openxmlformats.org/officeDocument/2006/relationships/image" Target="../media/image101.png"/><Relationship Id="rId2" Type="http://schemas.openxmlformats.org/officeDocument/2006/relationships/image" Target="../media/image16.jpe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99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9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81.jpeg"/><Relationship Id="rId7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0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05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07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09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12" Type="http://schemas.openxmlformats.org/officeDocument/2006/relationships/image" Target="../media/image9.svg"/><Relationship Id="rId17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24.png"/><Relationship Id="rId10" Type="http://schemas.openxmlformats.org/officeDocument/2006/relationships/image" Target="../media/image21.svg"/><Relationship Id="rId4" Type="http://schemas.openxmlformats.org/officeDocument/2006/relationships/image" Target="../media/image18.svg"/><Relationship Id="rId9" Type="http://schemas.openxmlformats.org/officeDocument/2006/relationships/image" Target="../media/image20.png"/><Relationship Id="rId14" Type="http://schemas.openxmlformats.org/officeDocument/2006/relationships/image" Target="../media/image2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9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1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14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1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16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1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1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18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1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0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2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4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26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2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svg"/><Relationship Id="rId9" Type="http://schemas.openxmlformats.org/officeDocument/2006/relationships/image" Target="../media/image12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12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jpe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134.svg"/><Relationship Id="rId4" Type="http://schemas.openxmlformats.org/officeDocument/2006/relationships/image" Target="../media/image129.svg"/><Relationship Id="rId9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66011" y="4395746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5" y="0"/>
                </a:lnTo>
                <a:lnTo>
                  <a:pt x="3859025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905419" y="1891834"/>
            <a:ext cx="10058175" cy="8758373"/>
            <a:chOff x="0" y="0"/>
            <a:chExt cx="802162" cy="698500"/>
          </a:xfrm>
        </p:grpSpPr>
        <p:sp>
          <p:nvSpPr>
            <p:cNvPr id="5" name="Freeform 5"/>
            <p:cNvSpPr/>
            <p:nvPr/>
          </p:nvSpPr>
          <p:spPr>
            <a:xfrm>
              <a:off x="7059" y="0"/>
              <a:ext cx="788044" cy="698500"/>
            </a:xfrm>
            <a:custGeom>
              <a:avLst/>
              <a:gdLst/>
              <a:ahLst/>
              <a:cxnLst/>
              <a:rect l="l" t="t" r="r" b="b"/>
              <a:pathLst>
                <a:path w="788044" h="698500">
                  <a:moveTo>
                    <a:pt x="781942" y="371870"/>
                  </a:moveTo>
                  <a:lnTo>
                    <a:pt x="605064" y="675880"/>
                  </a:lnTo>
                  <a:cubicBezTo>
                    <a:pt x="596916" y="689884"/>
                    <a:pt x="581935" y="698500"/>
                    <a:pt x="565733" y="698500"/>
                  </a:cubicBezTo>
                  <a:lnTo>
                    <a:pt x="222311" y="698500"/>
                  </a:lnTo>
                  <a:cubicBezTo>
                    <a:pt x="206109" y="698500"/>
                    <a:pt x="191128" y="689884"/>
                    <a:pt x="182980" y="675880"/>
                  </a:cubicBezTo>
                  <a:lnTo>
                    <a:pt x="6102" y="371870"/>
                  </a:lnTo>
                  <a:cubicBezTo>
                    <a:pt x="-2034" y="357887"/>
                    <a:pt x="-2034" y="340613"/>
                    <a:pt x="6102" y="326630"/>
                  </a:cubicBezTo>
                  <a:lnTo>
                    <a:pt x="182980" y="22620"/>
                  </a:lnTo>
                  <a:cubicBezTo>
                    <a:pt x="191128" y="8616"/>
                    <a:pt x="206109" y="0"/>
                    <a:pt x="222311" y="0"/>
                  </a:cubicBezTo>
                  <a:lnTo>
                    <a:pt x="565733" y="0"/>
                  </a:lnTo>
                  <a:cubicBezTo>
                    <a:pt x="581935" y="0"/>
                    <a:pt x="596916" y="8616"/>
                    <a:pt x="605064" y="22620"/>
                  </a:cubicBezTo>
                  <a:lnTo>
                    <a:pt x="781942" y="326630"/>
                  </a:lnTo>
                  <a:cubicBezTo>
                    <a:pt x="790078" y="340613"/>
                    <a:pt x="790078" y="357887"/>
                    <a:pt x="781942" y="371870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47625"/>
              <a:ext cx="573562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125550" y="-3296953"/>
            <a:ext cx="8555124" cy="4688015"/>
            <a:chOff x="0" y="0"/>
            <a:chExt cx="999749" cy="547840"/>
          </a:xfrm>
        </p:grpSpPr>
        <p:sp>
          <p:nvSpPr>
            <p:cNvPr id="8" name="Freeform 8"/>
            <p:cNvSpPr/>
            <p:nvPr/>
          </p:nvSpPr>
          <p:spPr>
            <a:xfrm>
              <a:off x="4485" y="0"/>
              <a:ext cx="990778" cy="547840"/>
            </a:xfrm>
            <a:custGeom>
              <a:avLst/>
              <a:gdLst/>
              <a:ahLst/>
              <a:cxnLst/>
              <a:rect l="l" t="t" r="r" b="b"/>
              <a:pathLst>
                <a:path w="990778" h="547840">
                  <a:moveTo>
                    <a:pt x="987176" y="284822"/>
                  </a:moveTo>
                  <a:lnTo>
                    <a:pt x="800151" y="536938"/>
                  </a:lnTo>
                  <a:cubicBezTo>
                    <a:pt x="795063" y="543796"/>
                    <a:pt x="787029" y="547840"/>
                    <a:pt x="778489" y="547840"/>
                  </a:cubicBezTo>
                  <a:lnTo>
                    <a:pt x="212289" y="547840"/>
                  </a:lnTo>
                  <a:cubicBezTo>
                    <a:pt x="203750" y="547840"/>
                    <a:pt x="195715" y="543796"/>
                    <a:pt x="190628" y="536938"/>
                  </a:cubicBezTo>
                  <a:lnTo>
                    <a:pt x="3602" y="284822"/>
                  </a:lnTo>
                  <a:cubicBezTo>
                    <a:pt x="-1201" y="278347"/>
                    <a:pt x="-1201" y="269492"/>
                    <a:pt x="3602" y="263018"/>
                  </a:cubicBezTo>
                  <a:lnTo>
                    <a:pt x="190628" y="10902"/>
                  </a:lnTo>
                  <a:cubicBezTo>
                    <a:pt x="195715" y="4044"/>
                    <a:pt x="203750" y="0"/>
                    <a:pt x="212289" y="0"/>
                  </a:cubicBezTo>
                  <a:lnTo>
                    <a:pt x="778489" y="0"/>
                  </a:lnTo>
                  <a:cubicBezTo>
                    <a:pt x="787029" y="0"/>
                    <a:pt x="795063" y="4044"/>
                    <a:pt x="800151" y="10902"/>
                  </a:cubicBezTo>
                  <a:lnTo>
                    <a:pt x="987176" y="263018"/>
                  </a:lnTo>
                  <a:cubicBezTo>
                    <a:pt x="991979" y="269492"/>
                    <a:pt x="991979" y="278347"/>
                    <a:pt x="987176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050398" y="6914292"/>
            <a:ext cx="8555124" cy="4688015"/>
            <a:chOff x="0" y="0"/>
            <a:chExt cx="999749" cy="547840"/>
          </a:xfrm>
        </p:grpSpPr>
        <p:sp>
          <p:nvSpPr>
            <p:cNvPr id="11" name="Freeform 11"/>
            <p:cNvSpPr/>
            <p:nvPr/>
          </p:nvSpPr>
          <p:spPr>
            <a:xfrm>
              <a:off x="4485" y="0"/>
              <a:ext cx="990778" cy="547840"/>
            </a:xfrm>
            <a:custGeom>
              <a:avLst/>
              <a:gdLst/>
              <a:ahLst/>
              <a:cxnLst/>
              <a:rect l="l" t="t" r="r" b="b"/>
              <a:pathLst>
                <a:path w="990778" h="547840">
                  <a:moveTo>
                    <a:pt x="987176" y="284822"/>
                  </a:moveTo>
                  <a:lnTo>
                    <a:pt x="800151" y="536938"/>
                  </a:lnTo>
                  <a:cubicBezTo>
                    <a:pt x="795063" y="543796"/>
                    <a:pt x="787029" y="547840"/>
                    <a:pt x="778489" y="547840"/>
                  </a:cubicBezTo>
                  <a:lnTo>
                    <a:pt x="212289" y="547840"/>
                  </a:lnTo>
                  <a:cubicBezTo>
                    <a:pt x="203750" y="547840"/>
                    <a:pt x="195715" y="543796"/>
                    <a:pt x="190628" y="536938"/>
                  </a:cubicBezTo>
                  <a:lnTo>
                    <a:pt x="3602" y="284822"/>
                  </a:lnTo>
                  <a:cubicBezTo>
                    <a:pt x="-1201" y="278347"/>
                    <a:pt x="-1201" y="269492"/>
                    <a:pt x="3602" y="263018"/>
                  </a:cubicBezTo>
                  <a:lnTo>
                    <a:pt x="190628" y="10902"/>
                  </a:lnTo>
                  <a:cubicBezTo>
                    <a:pt x="195715" y="4044"/>
                    <a:pt x="203750" y="0"/>
                    <a:pt x="212289" y="0"/>
                  </a:cubicBezTo>
                  <a:lnTo>
                    <a:pt x="778489" y="0"/>
                  </a:lnTo>
                  <a:cubicBezTo>
                    <a:pt x="787029" y="0"/>
                    <a:pt x="795063" y="4044"/>
                    <a:pt x="800151" y="10902"/>
                  </a:cubicBezTo>
                  <a:lnTo>
                    <a:pt x="987176" y="263018"/>
                  </a:lnTo>
                  <a:cubicBezTo>
                    <a:pt x="991979" y="269492"/>
                    <a:pt x="991979" y="278347"/>
                    <a:pt x="987176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895523" y="-826130"/>
            <a:ext cx="10502929" cy="9025955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6760" y="0"/>
              <a:ext cx="799279" cy="698500"/>
            </a:xfrm>
            <a:custGeom>
              <a:avLst/>
              <a:gdLst/>
              <a:ahLst/>
              <a:cxnLst/>
              <a:rect l="l" t="t" r="r" b="b"/>
              <a:pathLst>
                <a:path w="799279" h="698500">
                  <a:moveTo>
                    <a:pt x="793436" y="370912"/>
                  </a:moveTo>
                  <a:lnTo>
                    <a:pt x="615444" y="676838"/>
                  </a:lnTo>
                  <a:cubicBezTo>
                    <a:pt x="607640" y="690249"/>
                    <a:pt x="593294" y="698500"/>
                    <a:pt x="577778" y="698500"/>
                  </a:cubicBezTo>
                  <a:lnTo>
                    <a:pt x="221502" y="698500"/>
                  </a:lnTo>
                  <a:cubicBezTo>
                    <a:pt x="205986" y="698500"/>
                    <a:pt x="191640" y="690249"/>
                    <a:pt x="183836" y="676838"/>
                  </a:cubicBezTo>
                  <a:lnTo>
                    <a:pt x="5844" y="370912"/>
                  </a:lnTo>
                  <a:cubicBezTo>
                    <a:pt x="-1947" y="357522"/>
                    <a:pt x="-1947" y="340978"/>
                    <a:pt x="5844" y="327588"/>
                  </a:cubicBezTo>
                  <a:lnTo>
                    <a:pt x="183836" y="21662"/>
                  </a:lnTo>
                  <a:cubicBezTo>
                    <a:pt x="191640" y="8251"/>
                    <a:pt x="205986" y="0"/>
                    <a:pt x="221502" y="0"/>
                  </a:cubicBezTo>
                  <a:lnTo>
                    <a:pt x="577778" y="0"/>
                  </a:lnTo>
                  <a:cubicBezTo>
                    <a:pt x="593294" y="0"/>
                    <a:pt x="607640" y="8251"/>
                    <a:pt x="615444" y="21662"/>
                  </a:cubicBezTo>
                  <a:lnTo>
                    <a:pt x="793436" y="327588"/>
                  </a:lnTo>
                  <a:cubicBezTo>
                    <a:pt x="801227" y="340978"/>
                    <a:pt x="801227" y="357522"/>
                    <a:pt x="793436" y="370912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040384" y="8418900"/>
            <a:ext cx="12935908" cy="5463426"/>
            <a:chOff x="0" y="0"/>
            <a:chExt cx="1511686" cy="638454"/>
          </a:xfrm>
        </p:grpSpPr>
        <p:sp>
          <p:nvSpPr>
            <p:cNvPr id="17" name="Freeform 17"/>
            <p:cNvSpPr/>
            <p:nvPr/>
          </p:nvSpPr>
          <p:spPr>
            <a:xfrm>
              <a:off x="5927" y="0"/>
              <a:ext cx="1499832" cy="638454"/>
            </a:xfrm>
            <a:custGeom>
              <a:avLst/>
              <a:gdLst/>
              <a:ahLst/>
              <a:cxnLst/>
              <a:rect l="l" t="t" r="r" b="b"/>
              <a:pathLst>
                <a:path w="1499832" h="638454">
                  <a:moveTo>
                    <a:pt x="1494832" y="336393"/>
                  </a:moveTo>
                  <a:lnTo>
                    <a:pt x="1313485" y="621288"/>
                  </a:lnTo>
                  <a:cubicBezTo>
                    <a:pt x="1306680" y="631980"/>
                    <a:pt x="1294884" y="638454"/>
                    <a:pt x="1282210" y="638454"/>
                  </a:cubicBezTo>
                  <a:lnTo>
                    <a:pt x="217621" y="638454"/>
                  </a:lnTo>
                  <a:cubicBezTo>
                    <a:pt x="204948" y="638454"/>
                    <a:pt x="193152" y="631980"/>
                    <a:pt x="186346" y="621288"/>
                  </a:cubicBezTo>
                  <a:lnTo>
                    <a:pt x="5000" y="336393"/>
                  </a:lnTo>
                  <a:cubicBezTo>
                    <a:pt x="-1667" y="325920"/>
                    <a:pt x="-1667" y="312534"/>
                    <a:pt x="5000" y="302061"/>
                  </a:cubicBezTo>
                  <a:lnTo>
                    <a:pt x="186346" y="17166"/>
                  </a:lnTo>
                  <a:cubicBezTo>
                    <a:pt x="193152" y="6474"/>
                    <a:pt x="204948" y="0"/>
                    <a:pt x="217621" y="0"/>
                  </a:cubicBezTo>
                  <a:lnTo>
                    <a:pt x="1282210" y="0"/>
                  </a:lnTo>
                  <a:cubicBezTo>
                    <a:pt x="1294884" y="0"/>
                    <a:pt x="1306680" y="6474"/>
                    <a:pt x="1313485" y="17166"/>
                  </a:cubicBezTo>
                  <a:lnTo>
                    <a:pt x="1494832" y="302061"/>
                  </a:lnTo>
                  <a:cubicBezTo>
                    <a:pt x="1501498" y="312534"/>
                    <a:pt x="1501498" y="325920"/>
                    <a:pt x="1494832" y="336393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1283086" cy="686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3634036" y="-4274165"/>
            <a:ext cx="13828212" cy="6233425"/>
            <a:chOff x="0" y="0"/>
            <a:chExt cx="1615960" cy="728436"/>
          </a:xfrm>
        </p:grpSpPr>
        <p:sp>
          <p:nvSpPr>
            <p:cNvPr id="20" name="Freeform 20"/>
            <p:cNvSpPr/>
            <p:nvPr/>
          </p:nvSpPr>
          <p:spPr>
            <a:xfrm>
              <a:off x="4951" y="0"/>
              <a:ext cx="1606058" cy="728436"/>
            </a:xfrm>
            <a:custGeom>
              <a:avLst/>
              <a:gdLst/>
              <a:ahLst/>
              <a:cxnLst/>
              <a:rect l="l" t="t" r="r" b="b"/>
              <a:pathLst>
                <a:path w="1606058" h="728436">
                  <a:moveTo>
                    <a:pt x="1601735" y="380841"/>
                  </a:moveTo>
                  <a:lnTo>
                    <a:pt x="1417083" y="711812"/>
                  </a:lnTo>
                  <a:cubicBezTo>
                    <a:pt x="1411358" y="722075"/>
                    <a:pt x="1400526" y="728436"/>
                    <a:pt x="1388774" y="728436"/>
                  </a:cubicBezTo>
                  <a:lnTo>
                    <a:pt x="217284" y="728436"/>
                  </a:lnTo>
                  <a:cubicBezTo>
                    <a:pt x="205532" y="728436"/>
                    <a:pt x="194701" y="722075"/>
                    <a:pt x="188975" y="711812"/>
                  </a:cubicBezTo>
                  <a:lnTo>
                    <a:pt x="4323" y="380841"/>
                  </a:lnTo>
                  <a:cubicBezTo>
                    <a:pt x="-1441" y="370509"/>
                    <a:pt x="-1441" y="357927"/>
                    <a:pt x="4323" y="347595"/>
                  </a:cubicBezTo>
                  <a:lnTo>
                    <a:pt x="188975" y="16623"/>
                  </a:lnTo>
                  <a:cubicBezTo>
                    <a:pt x="194701" y="6360"/>
                    <a:pt x="205532" y="0"/>
                    <a:pt x="217284" y="0"/>
                  </a:cubicBezTo>
                  <a:lnTo>
                    <a:pt x="1388774" y="0"/>
                  </a:lnTo>
                  <a:cubicBezTo>
                    <a:pt x="1400526" y="0"/>
                    <a:pt x="1411358" y="6360"/>
                    <a:pt x="1417083" y="16623"/>
                  </a:cubicBezTo>
                  <a:lnTo>
                    <a:pt x="1601735" y="347595"/>
                  </a:lnTo>
                  <a:cubicBezTo>
                    <a:pt x="1607499" y="357927"/>
                    <a:pt x="1607499" y="370509"/>
                    <a:pt x="1601735" y="380841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1387360" cy="776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3827403">
            <a:off x="9865038" y="4686545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1706435" y="-826130"/>
            <a:ext cx="10159941" cy="8731199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7400" y="0"/>
              <a:ext cx="798001" cy="698500"/>
            </a:xfrm>
            <a:custGeom>
              <a:avLst/>
              <a:gdLst/>
              <a:ahLst/>
              <a:cxnLst/>
              <a:rect l="l" t="t" r="r" b="b"/>
              <a:pathLst>
                <a:path w="798001" h="698500">
                  <a:moveTo>
                    <a:pt x="791605" y="372961"/>
                  </a:moveTo>
                  <a:lnTo>
                    <a:pt x="615995" y="674789"/>
                  </a:lnTo>
                  <a:cubicBezTo>
                    <a:pt x="607454" y="689469"/>
                    <a:pt x="591752" y="698500"/>
                    <a:pt x="574768" y="698500"/>
                  </a:cubicBezTo>
                  <a:lnTo>
                    <a:pt x="223232" y="698500"/>
                  </a:lnTo>
                  <a:cubicBezTo>
                    <a:pt x="206248" y="698500"/>
                    <a:pt x="190546" y="689469"/>
                    <a:pt x="182005" y="674789"/>
                  </a:cubicBezTo>
                  <a:lnTo>
                    <a:pt x="6395" y="372961"/>
                  </a:lnTo>
                  <a:cubicBezTo>
                    <a:pt x="-2132" y="358304"/>
                    <a:pt x="-2132" y="340196"/>
                    <a:pt x="6395" y="325539"/>
                  </a:cubicBezTo>
                  <a:lnTo>
                    <a:pt x="182005" y="23711"/>
                  </a:lnTo>
                  <a:cubicBezTo>
                    <a:pt x="190546" y="9031"/>
                    <a:pt x="206248" y="0"/>
                    <a:pt x="223232" y="0"/>
                  </a:cubicBezTo>
                  <a:lnTo>
                    <a:pt x="574768" y="0"/>
                  </a:lnTo>
                  <a:cubicBezTo>
                    <a:pt x="591752" y="0"/>
                    <a:pt x="607454" y="9031"/>
                    <a:pt x="615995" y="23711"/>
                  </a:cubicBezTo>
                  <a:lnTo>
                    <a:pt x="791605" y="325539"/>
                  </a:lnTo>
                  <a:cubicBezTo>
                    <a:pt x="800132" y="340196"/>
                    <a:pt x="800132" y="358304"/>
                    <a:pt x="791605" y="372961"/>
                  </a:cubicBezTo>
                  <a:close/>
                </a:path>
              </a:pathLst>
            </a:custGeom>
            <a:blipFill>
              <a:blip r:embed="rId6"/>
              <a:stretch>
                <a:fillRect l="-15648" r="-15648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55825" y="3254660"/>
            <a:ext cx="4679399" cy="4300369"/>
            <a:chOff x="0" y="0"/>
            <a:chExt cx="6239199" cy="573382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539163"/>
              <a:ext cx="4633407" cy="3981834"/>
              <a:chOff x="0" y="0"/>
              <a:chExt cx="812800" cy="6985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5409" y="0"/>
                <a:ext cx="80198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01983" h="698500">
                    <a:moveTo>
                      <a:pt x="797308" y="366581"/>
                    </a:moveTo>
                    <a:lnTo>
                      <a:pt x="614274" y="681169"/>
                    </a:lnTo>
                    <a:cubicBezTo>
                      <a:pt x="608032" y="691899"/>
                      <a:pt x="596554" y="698500"/>
                      <a:pt x="584140" y="698500"/>
                    </a:cubicBezTo>
                    <a:lnTo>
                      <a:pt x="217842" y="698500"/>
                    </a:lnTo>
                    <a:cubicBezTo>
                      <a:pt x="205428" y="698500"/>
                      <a:pt x="193950" y="691899"/>
                      <a:pt x="187708" y="681169"/>
                    </a:cubicBezTo>
                    <a:lnTo>
                      <a:pt x="4674" y="366581"/>
                    </a:lnTo>
                    <a:cubicBezTo>
                      <a:pt x="-1559" y="355868"/>
                      <a:pt x="-1559" y="342632"/>
                      <a:pt x="4674" y="331919"/>
                    </a:cubicBezTo>
                    <a:lnTo>
                      <a:pt x="187708" y="17331"/>
                    </a:lnTo>
                    <a:cubicBezTo>
                      <a:pt x="193950" y="6601"/>
                      <a:pt x="205428" y="0"/>
                      <a:pt x="217842" y="0"/>
                    </a:cubicBezTo>
                    <a:lnTo>
                      <a:pt x="584140" y="0"/>
                    </a:lnTo>
                    <a:cubicBezTo>
                      <a:pt x="596554" y="0"/>
                      <a:pt x="608032" y="6601"/>
                      <a:pt x="614274" y="17331"/>
                    </a:cubicBezTo>
                    <a:lnTo>
                      <a:pt x="797308" y="331919"/>
                    </a:lnTo>
                    <a:cubicBezTo>
                      <a:pt x="803541" y="342632"/>
                      <a:pt x="803541" y="355868"/>
                      <a:pt x="797308" y="36658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3027615" y="0"/>
              <a:ext cx="3211584" cy="2759955"/>
              <a:chOff x="0" y="0"/>
              <a:chExt cx="812800" cy="6985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7803" y="0"/>
                <a:ext cx="797194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7194" h="698500">
                    <a:moveTo>
                      <a:pt x="790450" y="374253"/>
                    </a:moveTo>
                    <a:lnTo>
                      <a:pt x="616344" y="673497"/>
                    </a:lnTo>
                    <a:cubicBezTo>
                      <a:pt x="607338" y="688977"/>
                      <a:pt x="590779" y="698500"/>
                      <a:pt x="572870" y="698500"/>
                    </a:cubicBezTo>
                    <a:lnTo>
                      <a:pt x="224324" y="698500"/>
                    </a:lnTo>
                    <a:cubicBezTo>
                      <a:pt x="206415" y="698500"/>
                      <a:pt x="189856" y="688977"/>
                      <a:pt x="180850" y="673497"/>
                    </a:cubicBezTo>
                    <a:lnTo>
                      <a:pt x="6744" y="374253"/>
                    </a:lnTo>
                    <a:cubicBezTo>
                      <a:pt x="-2248" y="358797"/>
                      <a:pt x="-2248" y="339703"/>
                      <a:pt x="6744" y="324247"/>
                    </a:cubicBezTo>
                    <a:lnTo>
                      <a:pt x="180850" y="25003"/>
                    </a:lnTo>
                    <a:cubicBezTo>
                      <a:pt x="189856" y="9523"/>
                      <a:pt x="206415" y="0"/>
                      <a:pt x="224324" y="0"/>
                    </a:cubicBezTo>
                    <a:lnTo>
                      <a:pt x="572870" y="0"/>
                    </a:lnTo>
                    <a:cubicBezTo>
                      <a:pt x="590779" y="0"/>
                      <a:pt x="607338" y="9523"/>
                      <a:pt x="616344" y="25003"/>
                    </a:cubicBezTo>
                    <a:lnTo>
                      <a:pt x="790450" y="324247"/>
                    </a:lnTo>
                    <a:cubicBezTo>
                      <a:pt x="799442" y="339703"/>
                      <a:pt x="799442" y="358797"/>
                      <a:pt x="790450" y="37425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622127" y="3484778"/>
              <a:ext cx="2617073" cy="2249047"/>
              <a:chOff x="0" y="0"/>
              <a:chExt cx="812800" cy="6985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9576" y="0"/>
                <a:ext cx="793649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3649" h="698500">
                    <a:moveTo>
                      <a:pt x="785372" y="379933"/>
                    </a:moveTo>
                    <a:lnTo>
                      <a:pt x="617876" y="667817"/>
                    </a:lnTo>
                    <a:cubicBezTo>
                      <a:pt x="606823" y="686813"/>
                      <a:pt x="586503" y="698500"/>
                      <a:pt x="564525" y="698500"/>
                    </a:cubicBezTo>
                    <a:lnTo>
                      <a:pt x="229123" y="698500"/>
                    </a:lnTo>
                    <a:cubicBezTo>
                      <a:pt x="207145" y="698500"/>
                      <a:pt x="186825" y="686813"/>
                      <a:pt x="175772" y="667817"/>
                    </a:cubicBezTo>
                    <a:lnTo>
                      <a:pt x="8276" y="379933"/>
                    </a:lnTo>
                    <a:cubicBezTo>
                      <a:pt x="-2759" y="360966"/>
                      <a:pt x="-2759" y="337534"/>
                      <a:pt x="8276" y="318567"/>
                    </a:cubicBezTo>
                    <a:lnTo>
                      <a:pt x="175772" y="30683"/>
                    </a:lnTo>
                    <a:cubicBezTo>
                      <a:pt x="186825" y="11687"/>
                      <a:pt x="207145" y="0"/>
                      <a:pt x="229123" y="0"/>
                    </a:cubicBezTo>
                    <a:lnTo>
                      <a:pt x="564525" y="0"/>
                    </a:lnTo>
                    <a:cubicBezTo>
                      <a:pt x="586503" y="0"/>
                      <a:pt x="606823" y="11687"/>
                      <a:pt x="617876" y="30683"/>
                    </a:cubicBezTo>
                    <a:lnTo>
                      <a:pt x="785372" y="318567"/>
                    </a:lnTo>
                    <a:cubicBezTo>
                      <a:pt x="796407" y="337534"/>
                      <a:pt x="796407" y="360966"/>
                      <a:pt x="785372" y="37993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498650" y="8851900"/>
            <a:ext cx="997301" cy="812800"/>
          </a:xfrm>
          <a:custGeom>
            <a:avLst/>
            <a:gdLst/>
            <a:ahLst/>
            <a:cxnLst/>
            <a:rect l="l" t="t" r="r" b="b"/>
            <a:pathLst>
              <a:path w="997301" h="812800">
                <a:moveTo>
                  <a:pt x="0" y="0"/>
                </a:moveTo>
                <a:lnTo>
                  <a:pt x="997300" y="0"/>
                </a:lnTo>
                <a:lnTo>
                  <a:pt x="9973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2009966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-588752" y="-39888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267004" y="2415120"/>
            <a:ext cx="9199018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IN OPTIMIZATION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27164" y="8955698"/>
            <a:ext cx="4277562" cy="529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0"/>
              </a:lnSpc>
            </a:pPr>
            <a:r>
              <a:rPr lang="en-US" sz="3021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Presented by:</a:t>
            </a:r>
            <a:r>
              <a:rPr lang="en-US" sz="302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Group 11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306766" y="8974748"/>
            <a:ext cx="39525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Date:</a:t>
            </a: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December 13, 2025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92682" y="757450"/>
            <a:ext cx="8673329" cy="49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81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Mathematical Foundations for Computer Science</a:t>
            </a:r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id="{8E7B3931-31B0-D073-A965-FC1170A502B0}"/>
              </a:ext>
            </a:extLst>
          </p:cNvPr>
          <p:cNvSpPr txBox="1"/>
          <p:nvPr/>
        </p:nvSpPr>
        <p:spPr>
          <a:xfrm>
            <a:off x="351512" y="5557200"/>
            <a:ext cx="6396808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30"/>
              </a:lnSpc>
            </a:pP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Group info: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Bùi Nguyễn Gia Huy (2570201)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Lê Ngọc Minh Thư (2570331)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Nguyễn Xuân Trường (2570526)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Phạm Kiều Nhật Anh (2580805)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Lê Công Minh (2212044)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4" name="Freeform 4"/>
            <p:cNvSpPr/>
            <p:nvPr/>
          </p:nvSpPr>
          <p:spPr>
            <a:xfrm>
              <a:off x="9201" y="0"/>
              <a:ext cx="678314" cy="702000"/>
            </a:xfrm>
            <a:custGeom>
              <a:avLst/>
              <a:gdLst/>
              <a:ahLst/>
              <a:cxnLst/>
              <a:rect l="l" t="t" r="r" b="b"/>
              <a:pathLst>
                <a:path w="678314" h="702000">
                  <a:moveTo>
                    <a:pt x="670351" y="380650"/>
                  </a:moveTo>
                  <a:lnTo>
                    <a:pt x="501480" y="672351"/>
                  </a:lnTo>
                  <a:cubicBezTo>
                    <a:pt x="490857" y="690701"/>
                    <a:pt x="471260" y="702000"/>
                    <a:pt x="450056" y="702000"/>
                  </a:cubicBezTo>
                  <a:lnTo>
                    <a:pt x="228258" y="702000"/>
                  </a:lnTo>
                  <a:cubicBezTo>
                    <a:pt x="207055" y="702000"/>
                    <a:pt x="187458" y="690701"/>
                    <a:pt x="176834" y="672351"/>
                  </a:cubicBezTo>
                  <a:lnTo>
                    <a:pt x="7964" y="380650"/>
                  </a:lnTo>
                  <a:cubicBezTo>
                    <a:pt x="-2654" y="362309"/>
                    <a:pt x="-2654" y="339691"/>
                    <a:pt x="7964" y="321351"/>
                  </a:cubicBezTo>
                  <a:lnTo>
                    <a:pt x="176834" y="29649"/>
                  </a:lnTo>
                  <a:cubicBezTo>
                    <a:pt x="187458" y="11299"/>
                    <a:pt x="207055" y="0"/>
                    <a:pt x="228258" y="0"/>
                  </a:cubicBezTo>
                  <a:lnTo>
                    <a:pt x="450056" y="0"/>
                  </a:lnTo>
                  <a:cubicBezTo>
                    <a:pt x="471260" y="0"/>
                    <a:pt x="490857" y="11299"/>
                    <a:pt x="501480" y="29649"/>
                  </a:cubicBezTo>
                  <a:lnTo>
                    <a:pt x="670351" y="321351"/>
                  </a:lnTo>
                  <a:cubicBezTo>
                    <a:pt x="680969" y="339691"/>
                    <a:pt x="680969" y="362309"/>
                    <a:pt x="670351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771" y="0"/>
              <a:ext cx="791258" cy="698500"/>
            </a:xfrm>
            <a:custGeom>
              <a:avLst/>
              <a:gdLst/>
              <a:ahLst/>
              <a:cxnLst/>
              <a:rect l="l" t="t" r="r" b="b"/>
              <a:pathLst>
                <a:path w="791258" h="698500">
                  <a:moveTo>
                    <a:pt x="781948" y="383764"/>
                  </a:moveTo>
                  <a:lnTo>
                    <a:pt x="618910" y="663986"/>
                  </a:lnTo>
                  <a:cubicBezTo>
                    <a:pt x="606477" y="685354"/>
                    <a:pt x="583620" y="698500"/>
                    <a:pt x="558898" y="698500"/>
                  </a:cubicBezTo>
                  <a:lnTo>
                    <a:pt x="232360" y="698500"/>
                  </a:lnTo>
                  <a:cubicBezTo>
                    <a:pt x="207638" y="698500"/>
                    <a:pt x="184781" y="685354"/>
                    <a:pt x="172348" y="663986"/>
                  </a:cubicBezTo>
                  <a:lnTo>
                    <a:pt x="9310" y="383764"/>
                  </a:lnTo>
                  <a:cubicBezTo>
                    <a:pt x="-3103" y="362429"/>
                    <a:pt x="-3103" y="336071"/>
                    <a:pt x="9310" y="314736"/>
                  </a:cubicBezTo>
                  <a:lnTo>
                    <a:pt x="172348" y="34514"/>
                  </a:lnTo>
                  <a:cubicBezTo>
                    <a:pt x="184781" y="13146"/>
                    <a:pt x="207638" y="0"/>
                    <a:pt x="232360" y="0"/>
                  </a:cubicBezTo>
                  <a:lnTo>
                    <a:pt x="558898" y="0"/>
                  </a:lnTo>
                  <a:cubicBezTo>
                    <a:pt x="583620" y="0"/>
                    <a:pt x="606477" y="13146"/>
                    <a:pt x="618910" y="34514"/>
                  </a:cubicBezTo>
                  <a:lnTo>
                    <a:pt x="781948" y="314736"/>
                  </a:lnTo>
                  <a:cubicBezTo>
                    <a:pt x="794361" y="336071"/>
                    <a:pt x="794361" y="362429"/>
                    <a:pt x="781948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12" name="Freeform 12"/>
            <p:cNvSpPr/>
            <p:nvPr/>
          </p:nvSpPr>
          <p:spPr>
            <a:xfrm>
              <a:off x="4711" y="0"/>
              <a:ext cx="1151250" cy="698500"/>
            </a:xfrm>
            <a:custGeom>
              <a:avLst/>
              <a:gdLst/>
              <a:ahLst/>
              <a:cxnLst/>
              <a:rect l="l" t="t" r="r" b="b"/>
              <a:pathLst>
                <a:path w="1151250" h="698500">
                  <a:moveTo>
                    <a:pt x="1147178" y="364347"/>
                  </a:moveTo>
                  <a:lnTo>
                    <a:pt x="961545" y="683403"/>
                  </a:lnTo>
                  <a:cubicBezTo>
                    <a:pt x="956107" y="692750"/>
                    <a:pt x="946109" y="698500"/>
                    <a:pt x="935295" y="698500"/>
                  </a:cubicBezTo>
                  <a:lnTo>
                    <a:pt x="215955" y="698500"/>
                  </a:lnTo>
                  <a:cubicBezTo>
                    <a:pt x="205141" y="698500"/>
                    <a:pt x="195144" y="692750"/>
                    <a:pt x="189705" y="683403"/>
                  </a:cubicBezTo>
                  <a:lnTo>
                    <a:pt x="4073" y="364347"/>
                  </a:lnTo>
                  <a:cubicBezTo>
                    <a:pt x="-1357" y="355015"/>
                    <a:pt x="-1357" y="343485"/>
                    <a:pt x="4073" y="334153"/>
                  </a:cubicBezTo>
                  <a:lnTo>
                    <a:pt x="189705" y="15097"/>
                  </a:lnTo>
                  <a:cubicBezTo>
                    <a:pt x="195144" y="5750"/>
                    <a:pt x="205141" y="0"/>
                    <a:pt x="215955" y="0"/>
                  </a:cubicBezTo>
                  <a:lnTo>
                    <a:pt x="935295" y="0"/>
                  </a:lnTo>
                  <a:cubicBezTo>
                    <a:pt x="946109" y="0"/>
                    <a:pt x="956107" y="5750"/>
                    <a:pt x="961545" y="15097"/>
                  </a:cubicBezTo>
                  <a:lnTo>
                    <a:pt x="1147178" y="334153"/>
                  </a:lnTo>
                  <a:cubicBezTo>
                    <a:pt x="1152608" y="343485"/>
                    <a:pt x="1152608" y="355015"/>
                    <a:pt x="1147178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12950"/>
              <a:ext cx="698500" cy="786901"/>
            </a:xfrm>
            <a:custGeom>
              <a:avLst/>
              <a:gdLst/>
              <a:ahLst/>
              <a:cxnLst/>
              <a:rect l="l" t="t" r="r" b="b"/>
              <a:pathLst>
                <a:path w="698500" h="786901">
                  <a:moveTo>
                    <a:pt x="390745" y="11192"/>
                  </a:moveTo>
                  <a:lnTo>
                    <a:pt x="657005" y="166108"/>
                  </a:lnTo>
                  <a:cubicBezTo>
                    <a:pt x="682696" y="181055"/>
                    <a:pt x="698500" y="208535"/>
                    <a:pt x="698500" y="238257"/>
                  </a:cubicBezTo>
                  <a:lnTo>
                    <a:pt x="698500" y="548643"/>
                  </a:lnTo>
                  <a:cubicBezTo>
                    <a:pt x="698500" y="578365"/>
                    <a:pt x="682696" y="605845"/>
                    <a:pt x="657005" y="620792"/>
                  </a:cubicBezTo>
                  <a:lnTo>
                    <a:pt x="390745" y="775708"/>
                  </a:lnTo>
                  <a:cubicBezTo>
                    <a:pt x="365094" y="790631"/>
                    <a:pt x="333406" y="790631"/>
                    <a:pt x="307755" y="775708"/>
                  </a:cubicBezTo>
                  <a:lnTo>
                    <a:pt x="41495" y="620792"/>
                  </a:lnTo>
                  <a:cubicBezTo>
                    <a:pt x="15804" y="605845"/>
                    <a:pt x="0" y="578365"/>
                    <a:pt x="0" y="548643"/>
                  </a:cubicBezTo>
                  <a:lnTo>
                    <a:pt x="0" y="238257"/>
                  </a:lnTo>
                  <a:cubicBezTo>
                    <a:pt x="0" y="208535"/>
                    <a:pt x="15804" y="181055"/>
                    <a:pt x="41495" y="166108"/>
                  </a:cubicBezTo>
                  <a:lnTo>
                    <a:pt x="307755" y="11192"/>
                  </a:lnTo>
                  <a:cubicBezTo>
                    <a:pt x="333406" y="-3731"/>
                    <a:pt x="365094" y="-3731"/>
                    <a:pt x="390745" y="11192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22" name="Freeform 22"/>
            <p:cNvSpPr/>
            <p:nvPr/>
          </p:nvSpPr>
          <p:spPr>
            <a:xfrm>
              <a:off x="2257" y="0"/>
              <a:ext cx="2048602" cy="698500"/>
            </a:xfrm>
            <a:custGeom>
              <a:avLst/>
              <a:gdLst/>
              <a:ahLst/>
              <a:cxnLst/>
              <a:rect l="l" t="t" r="r" b="b"/>
              <a:pathLst>
                <a:path w="2048602" h="698500">
                  <a:moveTo>
                    <a:pt x="2046651" y="356481"/>
                  </a:moveTo>
                  <a:lnTo>
                    <a:pt x="1851865" y="691269"/>
                  </a:lnTo>
                  <a:cubicBezTo>
                    <a:pt x="1849260" y="695746"/>
                    <a:pt x="1844472" y="698500"/>
                    <a:pt x="1839292" y="698500"/>
                  </a:cubicBezTo>
                  <a:lnTo>
                    <a:pt x="209309" y="698500"/>
                  </a:lnTo>
                  <a:cubicBezTo>
                    <a:pt x="204129" y="698500"/>
                    <a:pt x="199341" y="695746"/>
                    <a:pt x="196736" y="691269"/>
                  </a:cubicBezTo>
                  <a:lnTo>
                    <a:pt x="1950" y="356481"/>
                  </a:lnTo>
                  <a:cubicBezTo>
                    <a:pt x="-651" y="352011"/>
                    <a:pt x="-651" y="346489"/>
                    <a:pt x="1950" y="342019"/>
                  </a:cubicBezTo>
                  <a:lnTo>
                    <a:pt x="196736" y="7231"/>
                  </a:lnTo>
                  <a:cubicBezTo>
                    <a:pt x="199341" y="2754"/>
                    <a:pt x="204129" y="0"/>
                    <a:pt x="209309" y="0"/>
                  </a:cubicBezTo>
                  <a:lnTo>
                    <a:pt x="1839292" y="0"/>
                  </a:lnTo>
                  <a:cubicBezTo>
                    <a:pt x="1844472" y="0"/>
                    <a:pt x="1849260" y="2754"/>
                    <a:pt x="1851865" y="7231"/>
                  </a:cubicBezTo>
                  <a:lnTo>
                    <a:pt x="2046651" y="342019"/>
                  </a:lnTo>
                  <a:cubicBezTo>
                    <a:pt x="2049251" y="346489"/>
                    <a:pt x="2049251" y="352011"/>
                    <a:pt x="2046651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936718" y="2913515"/>
            <a:ext cx="16273838" cy="2060261"/>
            <a:chOff x="0" y="0"/>
            <a:chExt cx="21698451" cy="2747014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210264"/>
              <a:ext cx="21698451" cy="2536751"/>
              <a:chOff x="0" y="0"/>
              <a:chExt cx="4286114" cy="50108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286114" cy="501087"/>
              </a:xfrm>
              <a:custGeom>
                <a:avLst/>
                <a:gdLst/>
                <a:ahLst/>
                <a:cxnLst/>
                <a:rect l="l" t="t" r="r" b="b"/>
                <a:pathLst>
                  <a:path w="4286114" h="501087">
                    <a:moveTo>
                      <a:pt x="47573" y="0"/>
                    </a:moveTo>
                    <a:lnTo>
                      <a:pt x="4238541" y="0"/>
                    </a:lnTo>
                    <a:cubicBezTo>
                      <a:pt x="4251158" y="0"/>
                      <a:pt x="4263258" y="5012"/>
                      <a:pt x="4272180" y="13934"/>
                    </a:cubicBezTo>
                    <a:cubicBezTo>
                      <a:pt x="4281101" y="22855"/>
                      <a:pt x="4286114" y="34956"/>
                      <a:pt x="4286114" y="47573"/>
                    </a:cubicBezTo>
                    <a:lnTo>
                      <a:pt x="4286114" y="453514"/>
                    </a:lnTo>
                    <a:cubicBezTo>
                      <a:pt x="4286114" y="466131"/>
                      <a:pt x="4281101" y="478231"/>
                      <a:pt x="4272180" y="487153"/>
                    </a:cubicBezTo>
                    <a:cubicBezTo>
                      <a:pt x="4263258" y="496074"/>
                      <a:pt x="4251158" y="501087"/>
                      <a:pt x="4238541" y="501087"/>
                    </a:cubicBezTo>
                    <a:lnTo>
                      <a:pt x="47573" y="501087"/>
                    </a:lnTo>
                    <a:cubicBezTo>
                      <a:pt x="34956" y="501087"/>
                      <a:pt x="22855" y="496074"/>
                      <a:pt x="13934" y="487153"/>
                    </a:cubicBezTo>
                    <a:cubicBezTo>
                      <a:pt x="5012" y="478231"/>
                      <a:pt x="0" y="466131"/>
                      <a:pt x="0" y="453514"/>
                    </a:cubicBezTo>
                    <a:lnTo>
                      <a:pt x="0" y="47573"/>
                    </a:lnTo>
                    <a:cubicBezTo>
                      <a:pt x="0" y="34956"/>
                      <a:pt x="5012" y="22855"/>
                      <a:pt x="13934" y="13934"/>
                    </a:cubicBezTo>
                    <a:cubicBezTo>
                      <a:pt x="22855" y="5012"/>
                      <a:pt x="34956" y="0"/>
                      <a:pt x="47573" y="0"/>
                    </a:cubicBez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4286114" cy="5487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17189865" y="0"/>
              <a:ext cx="2444490" cy="2444490"/>
            </a:xfrm>
            <a:custGeom>
              <a:avLst/>
              <a:gdLst/>
              <a:ahLst/>
              <a:cxnLst/>
              <a:rect l="l" t="t" r="r" b="b"/>
              <a:pathLst>
                <a:path w="2444490" h="2444490">
                  <a:moveTo>
                    <a:pt x="0" y="0"/>
                  </a:moveTo>
                  <a:lnTo>
                    <a:pt x="2444490" y="0"/>
                  </a:lnTo>
                  <a:lnTo>
                    <a:pt x="2444490" y="2444490"/>
                  </a:lnTo>
                  <a:lnTo>
                    <a:pt x="0" y="2444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4188149" y="77681"/>
              <a:ext cx="2444490" cy="2444490"/>
            </a:xfrm>
            <a:custGeom>
              <a:avLst/>
              <a:gdLst/>
              <a:ahLst/>
              <a:cxnLst/>
              <a:rect l="l" t="t" r="r" b="b"/>
              <a:pathLst>
                <a:path w="2444490" h="2444490">
                  <a:moveTo>
                    <a:pt x="0" y="0"/>
                  </a:moveTo>
                  <a:lnTo>
                    <a:pt x="2444489" y="0"/>
                  </a:lnTo>
                  <a:lnTo>
                    <a:pt x="2444489" y="2444489"/>
                  </a:lnTo>
                  <a:lnTo>
                    <a:pt x="0" y="2444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0770211" y="139930"/>
              <a:ext cx="2444490" cy="2444490"/>
            </a:xfrm>
            <a:custGeom>
              <a:avLst/>
              <a:gdLst/>
              <a:ahLst/>
              <a:cxnLst/>
              <a:rect l="l" t="t" r="r" b="b"/>
              <a:pathLst>
                <a:path w="2444490" h="2444490">
                  <a:moveTo>
                    <a:pt x="0" y="0"/>
                  </a:moveTo>
                  <a:lnTo>
                    <a:pt x="2444489" y="0"/>
                  </a:lnTo>
                  <a:lnTo>
                    <a:pt x="2444489" y="2444490"/>
                  </a:lnTo>
                  <a:lnTo>
                    <a:pt x="0" y="2444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4539150" y="512788"/>
              <a:ext cx="1931702" cy="1931702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1156232" y="512788"/>
              <a:ext cx="1931702" cy="1931702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17446259" y="512788"/>
              <a:ext cx="1931702" cy="1931702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4976614" y="1043937"/>
              <a:ext cx="1056774" cy="961664"/>
            </a:xfrm>
            <a:custGeom>
              <a:avLst/>
              <a:gdLst/>
              <a:ahLst/>
              <a:cxnLst/>
              <a:rect l="l" t="t" r="r" b="b"/>
              <a:pathLst>
                <a:path w="1056774" h="961664">
                  <a:moveTo>
                    <a:pt x="0" y="0"/>
                  </a:moveTo>
                  <a:lnTo>
                    <a:pt x="1056774" y="0"/>
                  </a:lnTo>
                  <a:lnTo>
                    <a:pt x="1056774" y="961664"/>
                  </a:lnTo>
                  <a:lnTo>
                    <a:pt x="0" y="961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1624069" y="1137235"/>
              <a:ext cx="996028" cy="1002293"/>
            </a:xfrm>
            <a:custGeom>
              <a:avLst/>
              <a:gdLst/>
              <a:ahLst/>
              <a:cxnLst/>
              <a:rect l="l" t="t" r="r" b="b"/>
              <a:pathLst>
                <a:path w="996028" h="1002293">
                  <a:moveTo>
                    <a:pt x="0" y="0"/>
                  </a:moveTo>
                  <a:lnTo>
                    <a:pt x="996028" y="0"/>
                  </a:lnTo>
                  <a:lnTo>
                    <a:pt x="996028" y="1002292"/>
                  </a:lnTo>
                  <a:lnTo>
                    <a:pt x="0" y="1002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8087599" y="997807"/>
              <a:ext cx="973837" cy="961664"/>
            </a:xfrm>
            <a:custGeom>
              <a:avLst/>
              <a:gdLst/>
              <a:ahLst/>
              <a:cxnLst/>
              <a:rect l="l" t="t" r="r" b="b"/>
              <a:pathLst>
                <a:path w="973837" h="961664">
                  <a:moveTo>
                    <a:pt x="0" y="0"/>
                  </a:moveTo>
                  <a:lnTo>
                    <a:pt x="973837" y="0"/>
                  </a:lnTo>
                  <a:lnTo>
                    <a:pt x="973837" y="961664"/>
                  </a:lnTo>
                  <a:lnTo>
                    <a:pt x="0" y="961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" name="Freeform 43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3192033" y="418283"/>
            <a:ext cx="967865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Solution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213149" y="5520310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Damps Oscillation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07086" y="6166105"/>
            <a:ext cx="4693145" cy="20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sz="238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By accumulating previous updates, it reduces the detrimental effect of high curvature (ill-conditioning) and the resulting zig-zag path.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052475" y="5520310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Maintains Inertia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015286" y="5520310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Reduces Noise Sensitivity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684786" y="6166105"/>
            <a:ext cx="4693145" cy="165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sz="238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Maintain velocity (inertia) through flat regions or saddle points, helping to "push" past areas of small gradient.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524112" y="6166105"/>
            <a:ext cx="4693145" cy="247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sz="238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By averaging the gradients over several steps, it reduces the variance caused by the SGD's minibatch sampling, leading to a more stable and reliable descent path.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93F12-F430-4A16-0C22-E3FFB3961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2A04BA9-B55E-B321-F5DB-E739BD276959}"/>
              </a:ext>
            </a:extLst>
          </p:cNvPr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6ACDDAE-4D1B-E1BA-17EA-6B8B9BA14BBA}"/>
              </a:ext>
            </a:extLst>
          </p:cNvPr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748B623-681D-1DB9-1586-666C59BB9B76}"/>
              </a:ext>
            </a:extLst>
          </p:cNvPr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DDB2C58-D30E-110F-E473-179F7E73AF03}"/>
              </a:ext>
            </a:extLst>
          </p:cNvPr>
          <p:cNvSpPr txBox="1"/>
          <p:nvPr/>
        </p:nvSpPr>
        <p:spPr>
          <a:xfrm>
            <a:off x="2731474" y="4984045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310EF924-CB6D-7A35-27DD-137AA9F7C81D}"/>
              </a:ext>
            </a:extLst>
          </p:cNvPr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972F40C-4022-8347-4534-2F7AA587D17C}"/>
                </a:ext>
              </a:extLst>
            </p:cNvPr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B778A3E-44BB-48C1-90B8-B3A38D9B64BE}"/>
              </a:ext>
            </a:extLst>
          </p:cNvPr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B79F9CF-289C-502C-E6A5-878D7F3EBED7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8793FED-2A12-9F67-064C-C4AD9679B007}"/>
              </a:ext>
            </a:extLst>
          </p:cNvPr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FA60CC8-8822-4B27-6E3D-B14BCB09B246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2334FC6-AF05-ABA2-A01D-1F75BACA062E}"/>
              </a:ext>
            </a:extLst>
          </p:cNvPr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1F5EA21-72D0-BE8E-E06D-79DD60D3B8DE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BEF3974-6071-6827-062B-5B93C5A52FC8}"/>
              </a:ext>
            </a:extLst>
          </p:cNvPr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668DC49-3091-576B-1879-3A296AE273A2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2929F2A-3924-B89D-E404-E68397000537}"/>
              </a:ext>
            </a:extLst>
          </p:cNvPr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03CE0DC-EC9D-D8EB-CCE0-D499485E85A6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C26FC835-3D60-ACB3-0035-BBB509B0B311}"/>
              </a:ext>
            </a:extLst>
          </p:cNvPr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C5FB46CE-ABDC-58D3-4728-EBC1C304F87F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A747EF53-DC0D-9A2A-E51A-C1D23A6614E9}"/>
              </a:ext>
            </a:extLst>
          </p:cNvPr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04B0E809-2C69-BC35-1256-A49966733BD4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DB07FCF7-58B0-1BCB-BF64-CA125B0AF7B2}"/>
              </a:ext>
            </a:extLst>
          </p:cNvPr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E39D5035-3B1F-1BFD-E6D8-D59F0341871F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F661227-225D-49D6-FA4C-332E58AFDBDF}"/>
              </a:ext>
            </a:extLst>
          </p:cNvPr>
          <p:cNvSpPr txBox="1"/>
          <p:nvPr/>
        </p:nvSpPr>
        <p:spPr>
          <a:xfrm>
            <a:off x="5408105" y="4362141"/>
            <a:ext cx="11036221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MATHEMATICAL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FOUNDATIONS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07463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2677307" y="9853789"/>
            <a:ext cx="3316080" cy="537986"/>
            <a:chOff x="0" y="0"/>
            <a:chExt cx="873371" cy="141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3371" cy="141692"/>
            </a:xfrm>
            <a:custGeom>
              <a:avLst/>
              <a:gdLst/>
              <a:ahLst/>
              <a:cxnLst/>
              <a:rect l="l" t="t" r="r" b="b"/>
              <a:pathLst>
                <a:path w="873371" h="141692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67061" y="7977288"/>
            <a:ext cx="5210521" cy="4477792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815244" y="7977288"/>
            <a:ext cx="5210521" cy="4477792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086099" y="8646380"/>
            <a:ext cx="2809969" cy="2414817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767061" y="-591955"/>
            <a:ext cx="3389686" cy="2665365"/>
            <a:chOff x="0" y="0"/>
            <a:chExt cx="696717" cy="547840"/>
          </a:xfrm>
        </p:grpSpPr>
        <p:sp>
          <p:nvSpPr>
            <p:cNvPr id="19" name="Freeform 19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22" name="Freeform 22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043734" y="-9253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037431" y="695528"/>
            <a:ext cx="11753309" cy="73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When to use?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8250E9E-E3F1-2D1F-B8C1-1728906D03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" y="2916580"/>
            <a:ext cx="15936672" cy="2784117"/>
          </a:xfrm>
          <a:prstGeom prst="rect">
            <a:avLst/>
          </a:prstGeom>
        </p:spPr>
      </p:pic>
      <p:sp>
        <p:nvSpPr>
          <p:cNvPr id="34" name="TextBox 49">
            <a:extLst>
              <a:ext uri="{FF2B5EF4-FFF2-40B4-BE49-F238E27FC236}">
                <a16:creationId xmlns:a16="http://schemas.microsoft.com/office/drawing/2014/main" id="{0C17FDC3-D646-0866-7A86-A2BD6ACBC1EC}"/>
              </a:ext>
            </a:extLst>
          </p:cNvPr>
          <p:cNvSpPr txBox="1"/>
          <p:nvPr/>
        </p:nvSpPr>
        <p:spPr>
          <a:xfrm>
            <a:off x="1059368" y="1810869"/>
            <a:ext cx="16169263" cy="536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When the optimization landscape has a large disparity in curvature accross direction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49">
            <a:extLst>
              <a:ext uri="{FF2B5EF4-FFF2-40B4-BE49-F238E27FC236}">
                <a16:creationId xmlns:a16="http://schemas.microsoft.com/office/drawing/2014/main" id="{8E232545-D473-4B22-28D2-C91E66AAF093}"/>
              </a:ext>
            </a:extLst>
          </p:cNvPr>
          <p:cNvSpPr txBox="1"/>
          <p:nvPr/>
        </p:nvSpPr>
        <p:spPr>
          <a:xfrm>
            <a:off x="3159800" y="5949604"/>
            <a:ext cx="12893789" cy="2306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Two main benefits when adding momentum into GD:</a:t>
            </a:r>
          </a:p>
          <a:p>
            <a:pPr marL="457200" indent="-457200" algn="l">
              <a:lnSpc>
                <a:spcPts val="4594"/>
              </a:lnSpc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Accelerating convergence faster</a:t>
            </a:r>
          </a:p>
          <a:p>
            <a:pPr marL="457200" indent="-457200" algn="l">
              <a:lnSpc>
                <a:spcPts val="4594"/>
              </a:lnSpc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Smoothing the descent direction by incorporating past gradient by controlling </a:t>
            </a:r>
            <a:r>
              <a:rPr lang="el-GR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 factor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1E708-9365-C74D-4D9F-A39BE6BCA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F203FB-D51C-D75F-D8BC-4BFB5698EF1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B7A1A5A-24DF-59DD-5619-84CA96E3FE0E}"/>
              </a:ext>
            </a:extLst>
          </p:cNvPr>
          <p:cNvGrpSpPr/>
          <p:nvPr/>
        </p:nvGrpSpPr>
        <p:grpSpPr>
          <a:xfrm>
            <a:off x="2677307" y="9853789"/>
            <a:ext cx="3316080" cy="537986"/>
            <a:chOff x="0" y="0"/>
            <a:chExt cx="873371" cy="14169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AB832C0-8F8B-9D83-02F7-2FFAD4C6BD5D}"/>
                </a:ext>
              </a:extLst>
            </p:cNvPr>
            <p:cNvSpPr/>
            <p:nvPr/>
          </p:nvSpPr>
          <p:spPr>
            <a:xfrm>
              <a:off x="0" y="0"/>
              <a:ext cx="873371" cy="141692"/>
            </a:xfrm>
            <a:custGeom>
              <a:avLst/>
              <a:gdLst/>
              <a:ahLst/>
              <a:cxnLst/>
              <a:rect l="l" t="t" r="r" b="b"/>
              <a:pathLst>
                <a:path w="873371" h="141692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42D8BA0-E94B-E374-9305-51FEC633BCB8}"/>
                </a:ext>
              </a:extLst>
            </p:cNvPr>
            <p:cNvSpPr txBox="1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57698E7-1F3E-6B4B-A8B4-EE92CB41D2D8}"/>
              </a:ext>
            </a:extLst>
          </p:cNvPr>
          <p:cNvGrpSpPr/>
          <p:nvPr/>
        </p:nvGrpSpPr>
        <p:grpSpPr>
          <a:xfrm>
            <a:off x="-1767061" y="7977288"/>
            <a:ext cx="5210521" cy="4477792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CC8A008-83F5-607A-C818-0B1AFB03C1E0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B921AD0-6FF5-C1A0-7DAD-B03AC5FFE2F6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4FED331-5525-161D-44ED-FBC0958BB6E1}"/>
              </a:ext>
            </a:extLst>
          </p:cNvPr>
          <p:cNvGrpSpPr/>
          <p:nvPr/>
        </p:nvGrpSpPr>
        <p:grpSpPr>
          <a:xfrm>
            <a:off x="14815244" y="7977288"/>
            <a:ext cx="5210521" cy="4477792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D50D08D-C4C4-9640-CA3E-4ECBD9F6CF71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A94FC92-01F6-3EE9-E180-D02BDA589D4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86ECF12-9B59-094E-0CD5-631398193A8B}"/>
              </a:ext>
            </a:extLst>
          </p:cNvPr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1271D01-0622-59E0-86D8-66B11950462D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A8C249B-31C2-AE2E-B972-8A0C2CFBB9E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8C6111A-6BC0-EA62-EB17-364EA8986960}"/>
              </a:ext>
            </a:extLst>
          </p:cNvPr>
          <p:cNvGrpSpPr/>
          <p:nvPr/>
        </p:nvGrpSpPr>
        <p:grpSpPr>
          <a:xfrm>
            <a:off x="14086099" y="8646380"/>
            <a:ext cx="2809969" cy="2414817"/>
            <a:chOff x="0" y="0"/>
            <a:chExt cx="812800" cy="6985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A267D4A-0953-197A-3BA4-302C7DA8C277}"/>
                </a:ext>
              </a:extLst>
            </p:cNvPr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3CA1B5D-2F7C-AF00-B702-7317FD30D37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F7C0087-B19D-6BF8-CAA2-8208EA9D18E8}"/>
              </a:ext>
            </a:extLst>
          </p:cNvPr>
          <p:cNvGrpSpPr/>
          <p:nvPr/>
        </p:nvGrpSpPr>
        <p:grpSpPr>
          <a:xfrm>
            <a:off x="-1767061" y="-591955"/>
            <a:ext cx="3389686" cy="2665365"/>
            <a:chOff x="0" y="0"/>
            <a:chExt cx="696717" cy="54784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B3233AB-A565-D115-A052-0FEBE2BAAD74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F123F94E-BA23-719E-8582-DDAFDB59A8BF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C9C2149F-26E9-B335-BC16-E9B0569C0802}"/>
              </a:ext>
            </a:extLst>
          </p:cNvPr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EA08CE8-2EE3-7522-D414-E872B6706D57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C9D1D6B-DC1B-E477-0599-F47892403364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id="{8AD1B84C-0CDD-8EFD-EB95-81F7A53515DC}"/>
              </a:ext>
            </a:extLst>
          </p:cNvPr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973D1A7B-D64A-57A5-B39F-EFEED20E24A8}"/>
              </a:ext>
            </a:extLst>
          </p:cNvPr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0EBB2A28-C3AE-4C68-A24B-043F72A537E4}"/>
              </a:ext>
            </a:extLst>
          </p:cNvPr>
          <p:cNvSpPr/>
          <p:nvPr/>
        </p:nvSpPr>
        <p:spPr>
          <a:xfrm>
            <a:off x="14043734" y="-9253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E09A522-D07C-7D3B-C362-A33A74CDD5CB}"/>
              </a:ext>
            </a:extLst>
          </p:cNvPr>
          <p:cNvSpPr txBox="1"/>
          <p:nvPr/>
        </p:nvSpPr>
        <p:spPr>
          <a:xfrm>
            <a:off x="1037431" y="695528"/>
            <a:ext cx="11753309" cy="73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Update Rule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4" name="TextBox 49">
            <a:extLst>
              <a:ext uri="{FF2B5EF4-FFF2-40B4-BE49-F238E27FC236}">
                <a16:creationId xmlns:a16="http://schemas.microsoft.com/office/drawing/2014/main" id="{F1C342E9-BE7F-7DB6-2D12-F5B33C30B0CA}"/>
              </a:ext>
            </a:extLst>
          </p:cNvPr>
          <p:cNvSpPr txBox="1"/>
          <p:nvPr/>
        </p:nvSpPr>
        <p:spPr>
          <a:xfrm>
            <a:off x="1100057" y="1879015"/>
            <a:ext cx="16169263" cy="1716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Momentum:</a:t>
            </a: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Introduces a velocity vector that accumulates past gradients.</a:t>
            </a:r>
            <a:endParaRPr lang="vi-VN" sz="3200" dirty="0">
              <a:solidFill>
                <a:schemeClr val="tx2">
                  <a:lumMod val="50000"/>
                </a:schemeClr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Smooths noisy updates and accelerates movement in stable directions</a:t>
            </a:r>
          </a:p>
        </p:txBody>
      </p:sp>
      <p:sp>
        <p:nvSpPr>
          <p:cNvPr id="38" name="TextBox 31">
            <a:extLst>
              <a:ext uri="{FF2B5EF4-FFF2-40B4-BE49-F238E27FC236}">
                <a16:creationId xmlns:a16="http://schemas.microsoft.com/office/drawing/2014/main" id="{91E26408-924E-E7E2-AC73-AD85625800F8}"/>
              </a:ext>
            </a:extLst>
          </p:cNvPr>
          <p:cNvSpPr txBox="1"/>
          <p:nvPr/>
        </p:nvSpPr>
        <p:spPr>
          <a:xfrm>
            <a:off x="1100057" y="3858166"/>
            <a:ext cx="15278100" cy="555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standard formulation used in deep learning (</a:t>
            </a:r>
            <a:r>
              <a:rPr lang="en-US" sz="3200" dirty="0" err="1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Sutskever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et al., 2013) is: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685D835-1474-FF0A-F077-94CF0AE838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9560" y="4812392"/>
            <a:ext cx="4179094" cy="1371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60C9845-3725-D7AE-AF52-BBC362C0F5A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461" b="1"/>
          <a:stretch/>
        </p:blipFill>
        <p:spPr>
          <a:xfrm>
            <a:off x="3151279" y="6656330"/>
            <a:ext cx="11130185" cy="219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55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209" y="198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2036204" y="3293603"/>
            <a:ext cx="12346524" cy="57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We can expand the recurrence: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27892" y="2383567"/>
            <a:ext cx="5199766" cy="57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Update Rule: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036204" y="5331972"/>
            <a:ext cx="12346524" cy="57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Expanded Sum Representation: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036204" y="7279557"/>
            <a:ext cx="12346524" cy="238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This shows that: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Gradients from recent steps have large weight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Gradients from older steps decay exponentially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is literally a leaky average of past gradients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D00209F-D372-5459-5144-8A2380C57D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737" y="2402263"/>
            <a:ext cx="4218526" cy="8004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38427D3-B155-4F14-2839-1F68B68544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2058" y="3930513"/>
            <a:ext cx="7902768" cy="138123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12ED8E-3D7E-F63B-B881-D84C72BFCC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3116" y="6060866"/>
            <a:ext cx="3982267" cy="1381236"/>
          </a:xfrm>
          <a:prstGeom prst="rect">
            <a:avLst/>
          </a:prstGeom>
        </p:spPr>
      </p:pic>
      <p:sp>
        <p:nvSpPr>
          <p:cNvPr id="44" name="TextBox 29">
            <a:extLst>
              <a:ext uri="{FF2B5EF4-FFF2-40B4-BE49-F238E27FC236}">
                <a16:creationId xmlns:a16="http://schemas.microsoft.com/office/drawing/2014/main" id="{315784F1-FA37-5CAD-B01C-4A81EF76F7AA}"/>
              </a:ext>
            </a:extLst>
          </p:cNvPr>
          <p:cNvSpPr txBox="1"/>
          <p:nvPr/>
        </p:nvSpPr>
        <p:spPr>
          <a:xfrm>
            <a:off x="581269" y="557411"/>
            <a:ext cx="14887332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as an Exponential Weighted Average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808537" y="1122132"/>
            <a:ext cx="10040804" cy="9025955"/>
            <a:chOff x="0" y="0"/>
            <a:chExt cx="777037" cy="698500"/>
          </a:xfrm>
        </p:grpSpPr>
        <p:sp>
          <p:nvSpPr>
            <p:cNvPr id="4" name="Freeform 4"/>
            <p:cNvSpPr/>
            <p:nvPr/>
          </p:nvSpPr>
          <p:spPr>
            <a:xfrm>
              <a:off x="7071" y="0"/>
              <a:ext cx="762894" cy="698500"/>
            </a:xfrm>
            <a:custGeom>
              <a:avLst/>
              <a:gdLst/>
              <a:ahLst/>
              <a:cxnLst/>
              <a:rect l="l" t="t" r="r" b="b"/>
              <a:pathLst>
                <a:path w="762894" h="698500">
                  <a:moveTo>
                    <a:pt x="756782" y="371909"/>
                  </a:moveTo>
                  <a:lnTo>
                    <a:pt x="579950" y="675841"/>
                  </a:lnTo>
                  <a:cubicBezTo>
                    <a:pt x="571787" y="689870"/>
                    <a:pt x="556781" y="698500"/>
                    <a:pt x="540551" y="698500"/>
                  </a:cubicBezTo>
                  <a:lnTo>
                    <a:pt x="222345" y="698500"/>
                  </a:lnTo>
                  <a:cubicBezTo>
                    <a:pt x="206114" y="698500"/>
                    <a:pt x="191108" y="689870"/>
                    <a:pt x="182945" y="675841"/>
                  </a:cubicBezTo>
                  <a:lnTo>
                    <a:pt x="6113" y="371909"/>
                  </a:lnTo>
                  <a:cubicBezTo>
                    <a:pt x="-2037" y="357902"/>
                    <a:pt x="-2037" y="340598"/>
                    <a:pt x="6113" y="326591"/>
                  </a:cubicBezTo>
                  <a:lnTo>
                    <a:pt x="182945" y="22659"/>
                  </a:lnTo>
                  <a:cubicBezTo>
                    <a:pt x="191108" y="8630"/>
                    <a:pt x="206114" y="0"/>
                    <a:pt x="222345" y="0"/>
                  </a:cubicBezTo>
                  <a:lnTo>
                    <a:pt x="540551" y="0"/>
                  </a:lnTo>
                  <a:cubicBezTo>
                    <a:pt x="556781" y="0"/>
                    <a:pt x="571787" y="8630"/>
                    <a:pt x="579950" y="22659"/>
                  </a:cubicBezTo>
                  <a:lnTo>
                    <a:pt x="756782" y="326591"/>
                  </a:lnTo>
                  <a:cubicBezTo>
                    <a:pt x="764932" y="340598"/>
                    <a:pt x="764932" y="357902"/>
                    <a:pt x="756782" y="371909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48437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974831" y="6057313"/>
            <a:ext cx="5300671" cy="455526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455" y="0"/>
              <a:ext cx="793889" cy="698500"/>
            </a:xfrm>
            <a:custGeom>
              <a:avLst/>
              <a:gdLst/>
              <a:ahLst/>
              <a:cxnLst/>
              <a:rect l="l" t="t" r="r" b="b"/>
              <a:pathLst>
                <a:path w="793889" h="698500">
                  <a:moveTo>
                    <a:pt x="785717" y="379548"/>
                  </a:moveTo>
                  <a:lnTo>
                    <a:pt x="617773" y="668202"/>
                  </a:lnTo>
                  <a:cubicBezTo>
                    <a:pt x="606859" y="686960"/>
                    <a:pt x="586794" y="698500"/>
                    <a:pt x="565092" y="698500"/>
                  </a:cubicBezTo>
                  <a:lnTo>
                    <a:pt x="228798" y="698500"/>
                  </a:lnTo>
                  <a:cubicBezTo>
                    <a:pt x="207096" y="698500"/>
                    <a:pt x="187031" y="686960"/>
                    <a:pt x="176117" y="668202"/>
                  </a:cubicBezTo>
                  <a:lnTo>
                    <a:pt x="8173" y="379548"/>
                  </a:lnTo>
                  <a:cubicBezTo>
                    <a:pt x="-2724" y="360819"/>
                    <a:pt x="-2724" y="337681"/>
                    <a:pt x="8173" y="318952"/>
                  </a:cubicBezTo>
                  <a:lnTo>
                    <a:pt x="176117" y="30298"/>
                  </a:lnTo>
                  <a:cubicBezTo>
                    <a:pt x="187031" y="11540"/>
                    <a:pt x="207096" y="0"/>
                    <a:pt x="228798" y="0"/>
                  </a:cubicBezTo>
                  <a:lnTo>
                    <a:pt x="565092" y="0"/>
                  </a:lnTo>
                  <a:cubicBezTo>
                    <a:pt x="586794" y="0"/>
                    <a:pt x="606859" y="11540"/>
                    <a:pt x="617773" y="30298"/>
                  </a:cubicBezTo>
                  <a:lnTo>
                    <a:pt x="785717" y="318952"/>
                  </a:lnTo>
                  <a:cubicBezTo>
                    <a:pt x="796614" y="337681"/>
                    <a:pt x="796614" y="360819"/>
                    <a:pt x="785717" y="37954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140456" y="-193085"/>
            <a:ext cx="8136534" cy="8796236"/>
            <a:chOff x="0" y="0"/>
            <a:chExt cx="646114" cy="698500"/>
          </a:xfrm>
        </p:grpSpPr>
        <p:sp>
          <p:nvSpPr>
            <p:cNvPr id="10" name="Freeform 10"/>
            <p:cNvSpPr/>
            <p:nvPr/>
          </p:nvSpPr>
          <p:spPr>
            <a:xfrm>
              <a:off x="9240" y="0"/>
              <a:ext cx="627634" cy="698500"/>
            </a:xfrm>
            <a:custGeom>
              <a:avLst/>
              <a:gdLst/>
              <a:ahLst/>
              <a:cxnLst/>
              <a:rect l="l" t="t" r="r" b="b"/>
              <a:pathLst>
                <a:path w="627634" h="698500">
                  <a:moveTo>
                    <a:pt x="619648" y="378857"/>
                  </a:moveTo>
                  <a:lnTo>
                    <a:pt x="450900" y="668893"/>
                  </a:lnTo>
                  <a:cubicBezTo>
                    <a:pt x="440235" y="687223"/>
                    <a:pt x="420627" y="698500"/>
                    <a:pt x="399420" y="698500"/>
                  </a:cubicBezTo>
                  <a:lnTo>
                    <a:pt x="228214" y="698500"/>
                  </a:lnTo>
                  <a:cubicBezTo>
                    <a:pt x="207007" y="698500"/>
                    <a:pt x="187399" y="687223"/>
                    <a:pt x="176734" y="668893"/>
                  </a:cubicBezTo>
                  <a:lnTo>
                    <a:pt x="7986" y="378857"/>
                  </a:lnTo>
                  <a:cubicBezTo>
                    <a:pt x="-2662" y="360555"/>
                    <a:pt x="-2662" y="337945"/>
                    <a:pt x="7986" y="319643"/>
                  </a:cubicBezTo>
                  <a:lnTo>
                    <a:pt x="176734" y="29607"/>
                  </a:lnTo>
                  <a:cubicBezTo>
                    <a:pt x="187399" y="11277"/>
                    <a:pt x="207007" y="0"/>
                    <a:pt x="228214" y="0"/>
                  </a:cubicBezTo>
                  <a:lnTo>
                    <a:pt x="399420" y="0"/>
                  </a:lnTo>
                  <a:cubicBezTo>
                    <a:pt x="420627" y="0"/>
                    <a:pt x="440235" y="11277"/>
                    <a:pt x="450900" y="29607"/>
                  </a:cubicBezTo>
                  <a:lnTo>
                    <a:pt x="619648" y="319643"/>
                  </a:lnTo>
                  <a:cubicBezTo>
                    <a:pt x="630296" y="337945"/>
                    <a:pt x="630296" y="360555"/>
                    <a:pt x="619648" y="378857"/>
                  </a:cubicBezTo>
                  <a:close/>
                </a:path>
              </a:pathLst>
            </a:custGeom>
            <a:blipFill>
              <a:blip r:embed="rId3"/>
              <a:stretch>
                <a:fillRect l="-33468" r="-33468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 rot="7353578">
            <a:off x="-95716" y="5523415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0800000">
            <a:off x="-3407631" y="7797773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5682739" y="-2508868"/>
            <a:ext cx="5210521" cy="4477792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043734" y="9851941"/>
            <a:ext cx="6154891" cy="592292"/>
          </a:xfrm>
          <a:custGeom>
            <a:avLst/>
            <a:gdLst/>
            <a:ahLst/>
            <a:cxnLst/>
            <a:rect l="l" t="t" r="r" b="b"/>
            <a:pathLst>
              <a:path w="6154891" h="592292">
                <a:moveTo>
                  <a:pt x="0" y="0"/>
                </a:moveTo>
                <a:lnTo>
                  <a:pt x="6154891" y="0"/>
                </a:lnTo>
                <a:lnTo>
                  <a:pt x="6154891" y="592292"/>
                </a:lnTo>
                <a:lnTo>
                  <a:pt x="0" y="592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6883015" y="306811"/>
            <a:ext cx="2809969" cy="2414817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-675504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4271153" y="9961423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4" y="0"/>
                </a:lnTo>
                <a:lnTo>
                  <a:pt x="961114" y="651154"/>
                </a:lnTo>
                <a:lnTo>
                  <a:pt x="0" y="6511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5140883" y="6445951"/>
            <a:ext cx="8263898" cy="179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Example: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l-GR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= 0.9 → remembers ~10 steps</a:t>
            </a:r>
          </a:p>
          <a:p>
            <a:pPr marL="740043" lvl="1" indent="-370021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l-GR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0.99 → remembers ~100 steps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584475" y="1968924"/>
            <a:ext cx="12337156" cy="2220761"/>
            <a:chOff x="51488" y="606272"/>
            <a:chExt cx="16449542" cy="2961015"/>
          </a:xfrm>
        </p:grpSpPr>
        <p:sp>
          <p:nvSpPr>
            <p:cNvPr id="27" name="Freeform 27"/>
            <p:cNvSpPr/>
            <p:nvPr/>
          </p:nvSpPr>
          <p:spPr>
            <a:xfrm>
              <a:off x="4567994" y="1580651"/>
              <a:ext cx="6623027" cy="1986636"/>
            </a:xfrm>
            <a:custGeom>
              <a:avLst/>
              <a:gdLst/>
              <a:ahLst/>
              <a:cxnLst/>
              <a:rect l="l" t="t" r="r" b="b"/>
              <a:pathLst>
                <a:path w="7635822" h="2399830">
                  <a:moveTo>
                    <a:pt x="0" y="0"/>
                  </a:moveTo>
                  <a:lnTo>
                    <a:pt x="7635822" y="0"/>
                  </a:lnTo>
                  <a:lnTo>
                    <a:pt x="7635822" y="2399830"/>
                  </a:lnTo>
                  <a:lnTo>
                    <a:pt x="0" y="239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1488" y="606272"/>
              <a:ext cx="16449542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vi-VN" sz="3200" b="1" dirty="0">
                  <a:solidFill>
                    <a:schemeClr val="tx2">
                      <a:lumMod val="50000"/>
                    </a:schemeClr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Total mass of the geometric weights</a:t>
              </a:r>
              <a:endParaRPr lang="en-US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140883" y="4351262"/>
            <a:ext cx="13022956" cy="1844497"/>
            <a:chOff x="-738012" y="-372303"/>
            <a:chExt cx="17363942" cy="2459330"/>
          </a:xfrm>
        </p:grpSpPr>
        <p:sp>
          <p:nvSpPr>
            <p:cNvPr id="30" name="Freeform 30"/>
            <p:cNvSpPr/>
            <p:nvPr/>
          </p:nvSpPr>
          <p:spPr>
            <a:xfrm>
              <a:off x="2945897" y="737313"/>
              <a:ext cx="6990566" cy="1349714"/>
            </a:xfrm>
            <a:custGeom>
              <a:avLst/>
              <a:gdLst/>
              <a:ahLst/>
              <a:cxnLst/>
              <a:rect l="l" t="t" r="r" b="b"/>
              <a:pathLst>
                <a:path w="7778438" h="1647974">
                  <a:moveTo>
                    <a:pt x="0" y="0"/>
                  </a:moveTo>
                  <a:lnTo>
                    <a:pt x="7778437" y="0"/>
                  </a:lnTo>
                  <a:lnTo>
                    <a:pt x="7778437" y="1647974"/>
                  </a:lnTo>
                  <a:lnTo>
                    <a:pt x="0" y="1647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-738012" y="-372303"/>
              <a:ext cx="17363942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b="1" dirty="0">
                  <a:solidFill>
                    <a:schemeClr val="tx2">
                      <a:lumMod val="50000"/>
                    </a:schemeClr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Momentum is often said to have an effective memory length</a:t>
              </a:r>
            </a:p>
          </p:txBody>
        </p:sp>
      </p:grpSp>
      <p:sp>
        <p:nvSpPr>
          <p:cNvPr id="33" name="TextBox 29">
            <a:extLst>
              <a:ext uri="{FF2B5EF4-FFF2-40B4-BE49-F238E27FC236}">
                <a16:creationId xmlns:a16="http://schemas.microsoft.com/office/drawing/2014/main" id="{75D52FC5-528A-F50E-8DBD-6F7D9A35AD2A}"/>
              </a:ext>
            </a:extLst>
          </p:cNvPr>
          <p:cNvSpPr txBox="1"/>
          <p:nvPr/>
        </p:nvSpPr>
        <p:spPr>
          <a:xfrm>
            <a:off x="3755293" y="525821"/>
            <a:ext cx="10537153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Effective Memory Length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165655">
            <a:off x="17253164" y="-1600292"/>
            <a:ext cx="3949924" cy="17171291"/>
            <a:chOff x="0" y="0"/>
            <a:chExt cx="1040309" cy="4522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487B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867607">
            <a:off x="14416857" y="-9507551"/>
            <a:ext cx="3949924" cy="17171291"/>
            <a:chOff x="0" y="0"/>
            <a:chExt cx="1040309" cy="45224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774930">
            <a:off x="17205539" y="-1315317"/>
            <a:ext cx="3949924" cy="17171291"/>
            <a:chOff x="0" y="0"/>
            <a:chExt cx="1040309" cy="45224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774930">
            <a:off x="17755133" y="68846"/>
            <a:ext cx="3949924" cy="17171291"/>
            <a:chOff x="0" y="0"/>
            <a:chExt cx="1040309" cy="45224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487B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784619" y="3965644"/>
            <a:ext cx="12257654" cy="5292656"/>
          </a:xfrm>
          <a:custGeom>
            <a:avLst/>
            <a:gdLst/>
            <a:ahLst/>
            <a:cxnLst/>
            <a:rect l="l" t="t" r="r" b="b"/>
            <a:pathLst>
              <a:path w="12930395" h="5931819">
                <a:moveTo>
                  <a:pt x="0" y="0"/>
                </a:moveTo>
                <a:lnTo>
                  <a:pt x="12930396" y="0"/>
                </a:lnTo>
                <a:lnTo>
                  <a:pt x="12930396" y="5931819"/>
                </a:lnTo>
                <a:lnTo>
                  <a:pt x="0" y="5931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960950" y="2019300"/>
            <a:ext cx="12183039" cy="170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1"/>
              </a:lnSpc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Momentum smooths the gradient signal in two essential ways:</a:t>
            </a:r>
          </a:p>
          <a:p>
            <a:pPr marL="697301" lvl="1" indent="-348650" algn="l">
              <a:lnSpc>
                <a:spcPts val="4521"/>
              </a:lnSpc>
              <a:buFont typeface="Arial"/>
              <a:buChar char="•"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Cancels high-frequency noise</a:t>
            </a:r>
          </a:p>
          <a:p>
            <a:pPr marL="697301" lvl="1" indent="-348650" algn="l">
              <a:lnSpc>
                <a:spcPts val="4521"/>
              </a:lnSpc>
              <a:buFont typeface="Arial"/>
              <a:buChar char="•"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Amplifies consistent directions</a:t>
            </a:r>
          </a:p>
        </p:txBody>
      </p:sp>
      <p:sp>
        <p:nvSpPr>
          <p:cNvPr id="17" name="TextBox 29">
            <a:extLst>
              <a:ext uri="{FF2B5EF4-FFF2-40B4-BE49-F238E27FC236}">
                <a16:creationId xmlns:a16="http://schemas.microsoft.com/office/drawing/2014/main" id="{66E66842-0613-D97A-1559-0F5FAF983254}"/>
              </a:ext>
            </a:extLst>
          </p:cNvPr>
          <p:cNvSpPr txBox="1"/>
          <p:nvPr/>
        </p:nvSpPr>
        <p:spPr>
          <a:xfrm>
            <a:off x="947589" y="658904"/>
            <a:ext cx="10537153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Smoothing Effect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126824" y="803255"/>
            <a:ext cx="13645934" cy="73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</a:t>
            </a:r>
            <a:r>
              <a:rPr lang="el-GR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β</a:t>
            </a: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controls smoothing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897FCB5-280E-F26D-E5D6-F5B56F6E85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6910" y="2520129"/>
            <a:ext cx="10327997" cy="69202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3ED50-FDB4-A177-AF89-8FE8E7952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D6F897-75D5-0D66-C2E2-6E87BCA401A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C1C802A-7DDE-F75B-3FC4-3B2AFE47FA04}"/>
              </a:ext>
            </a:extLst>
          </p:cNvPr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4E12744-5F71-1F47-95D2-C4C83C7C6BA8}"/>
                </a:ext>
              </a:extLst>
            </p:cNvPr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6FD376D-BCC7-CA43-1576-5F79AE1BA03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1D8CBE1-05D6-2AE7-DCB3-B273839F80FE}"/>
              </a:ext>
            </a:extLst>
          </p:cNvPr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166AD4C-B52F-8F9F-4051-2DCF248D51B2}"/>
              </a:ext>
            </a:extLst>
          </p:cNvPr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A7218A2-F913-7884-4C15-67010653B2FA}"/>
                </a:ext>
              </a:extLst>
            </p:cNvPr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1CD7E12-D65F-8247-56D3-63835F674F7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5D048A9-834C-ADE3-F74E-35EB0328E83E}"/>
              </a:ext>
            </a:extLst>
          </p:cNvPr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B6CBD26-0EF5-3316-9C13-486E062C14DF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C0D01AB-7684-A4F3-BB35-7C09B89FDF2E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0F31CB2-80D7-1CFA-F88B-17C17D1FA15B}"/>
              </a:ext>
            </a:extLst>
          </p:cNvPr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906B900-9586-112B-D865-17B74897E9A3}"/>
                </a:ext>
              </a:extLst>
            </p:cNvPr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917348F-FD75-8645-B139-F9B5FF930920}"/>
                </a:ext>
              </a:extLst>
            </p:cNvPr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5FE450B7-D4C6-A607-DBF3-1C1621D8830F}"/>
              </a:ext>
            </a:extLst>
          </p:cNvPr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2BD5A306-8094-6863-1215-26F5FEA81727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767C513-3D65-573E-FA7A-58C98203B0D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15DDC53-BCA1-41D8-F205-5767AFB10E8A}"/>
              </a:ext>
            </a:extLst>
          </p:cNvPr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8F4F0F42-20C2-C83E-5E58-CA79BB57C5A1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D165BCF-F67B-26B3-41F4-DF7E6CC44E9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473E845A-CAE9-79C1-E54B-A8648A4A8B36}"/>
              </a:ext>
            </a:extLst>
          </p:cNvPr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F5B67747-8035-FE76-0675-5C38E90F2D40}"/>
              </a:ext>
            </a:extLst>
          </p:cNvPr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75F62143-251B-0E05-3F84-ECD66121BD7D}"/>
              </a:ext>
            </a:extLst>
          </p:cNvPr>
          <p:cNvGrpSpPr/>
          <p:nvPr/>
        </p:nvGrpSpPr>
        <p:grpSpPr>
          <a:xfrm>
            <a:off x="1377629" y="2189159"/>
            <a:ext cx="12346524" cy="2079594"/>
            <a:chOff x="0" y="-76200"/>
            <a:chExt cx="16462031" cy="2772792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7078F5C-B5A7-1272-5289-A081165AB7A2}"/>
                </a:ext>
              </a:extLst>
            </p:cNvPr>
            <p:cNvSpPr/>
            <p:nvPr/>
          </p:nvSpPr>
          <p:spPr>
            <a:xfrm>
              <a:off x="4675016" y="968157"/>
              <a:ext cx="7112000" cy="1728435"/>
            </a:xfrm>
            <a:custGeom>
              <a:avLst/>
              <a:gdLst/>
              <a:ahLst/>
              <a:cxnLst/>
              <a:rect l="l" t="t" r="r" b="b"/>
              <a:pathLst>
                <a:path w="8362008" h="2157079">
                  <a:moveTo>
                    <a:pt x="0" y="0"/>
                  </a:moveTo>
                  <a:lnTo>
                    <a:pt x="8362008" y="0"/>
                  </a:lnTo>
                  <a:lnTo>
                    <a:pt x="8362008" y="2157079"/>
                  </a:lnTo>
                  <a:lnTo>
                    <a:pt x="0" y="2157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63304261-C103-7213-A996-2908573036B8}"/>
                </a:ext>
              </a:extLst>
            </p:cNvPr>
            <p:cNvSpPr txBox="1"/>
            <p:nvPr/>
          </p:nvSpPr>
          <p:spPr>
            <a:xfrm>
              <a:off x="0" y="-76200"/>
              <a:ext cx="16462031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Recall the expanded form of the momentum velocity:</a:t>
              </a:r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86D89A2A-FD8D-D2BD-1D21-728B7159A740}"/>
              </a:ext>
            </a:extLst>
          </p:cNvPr>
          <p:cNvGrpSpPr/>
          <p:nvPr/>
        </p:nvGrpSpPr>
        <p:grpSpPr>
          <a:xfrm>
            <a:off x="1377629" y="4571484"/>
            <a:ext cx="14852971" cy="2252813"/>
            <a:chOff x="0" y="5745"/>
            <a:chExt cx="20012374" cy="3003751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402BE2F9-861D-F066-2A40-4730B1B5F168}"/>
                </a:ext>
              </a:extLst>
            </p:cNvPr>
            <p:cNvSpPr/>
            <p:nvPr/>
          </p:nvSpPr>
          <p:spPr>
            <a:xfrm>
              <a:off x="10659961" y="39657"/>
              <a:ext cx="4037643" cy="847905"/>
            </a:xfrm>
            <a:custGeom>
              <a:avLst/>
              <a:gdLst/>
              <a:ahLst/>
              <a:cxnLst/>
              <a:rect l="l" t="t" r="r" b="b"/>
              <a:pathLst>
                <a:path w="4037643" h="847905">
                  <a:moveTo>
                    <a:pt x="0" y="0"/>
                  </a:moveTo>
                  <a:lnTo>
                    <a:pt x="4037644" y="0"/>
                  </a:lnTo>
                  <a:lnTo>
                    <a:pt x="4037644" y="847905"/>
                  </a:lnTo>
                  <a:lnTo>
                    <a:pt x="0" y="847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08E72819-A486-2C4F-8E91-E6E48BC4B487}"/>
                </a:ext>
              </a:extLst>
            </p:cNvPr>
            <p:cNvSpPr/>
            <p:nvPr/>
          </p:nvSpPr>
          <p:spPr>
            <a:xfrm>
              <a:off x="3671643" y="1360917"/>
              <a:ext cx="8896633" cy="1648579"/>
            </a:xfrm>
            <a:custGeom>
              <a:avLst/>
              <a:gdLst/>
              <a:ahLst/>
              <a:cxnLst/>
              <a:rect l="l" t="t" r="r" b="b"/>
              <a:pathLst>
                <a:path w="9838864" h="2044752">
                  <a:moveTo>
                    <a:pt x="0" y="0"/>
                  </a:moveTo>
                  <a:lnTo>
                    <a:pt x="9838864" y="0"/>
                  </a:lnTo>
                  <a:lnTo>
                    <a:pt x="9838864" y="2044752"/>
                  </a:lnTo>
                  <a:lnTo>
                    <a:pt x="0" y="2044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C331C96D-845A-A2A1-96A1-7F4F252946A5}"/>
                </a:ext>
              </a:extLst>
            </p:cNvPr>
            <p:cNvSpPr txBox="1"/>
            <p:nvPr/>
          </p:nvSpPr>
          <p:spPr>
            <a:xfrm>
              <a:off x="0" y="5745"/>
              <a:ext cx="20012374" cy="15620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If gradients stay approximately constant,                                </a:t>
              </a:r>
              <a:r>
                <a:rPr lang="vi-VN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(assume g= 1.0) </a:t>
              </a: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then: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4178EF88-78C2-5CEE-0D00-237A701BBC78}"/>
              </a:ext>
            </a:extLst>
          </p:cNvPr>
          <p:cNvGrpSpPr/>
          <p:nvPr/>
        </p:nvGrpSpPr>
        <p:grpSpPr>
          <a:xfrm>
            <a:off x="1377629" y="7188360"/>
            <a:ext cx="15667239" cy="1995993"/>
            <a:chOff x="224645" y="-116835"/>
            <a:chExt cx="20889652" cy="2661324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916FA5F3-6B4A-8178-C42B-F582DE65DAB4}"/>
                </a:ext>
              </a:extLst>
            </p:cNvPr>
            <p:cNvSpPr/>
            <p:nvPr/>
          </p:nvSpPr>
          <p:spPr>
            <a:xfrm>
              <a:off x="6286086" y="817289"/>
              <a:ext cx="4117039" cy="1727200"/>
            </a:xfrm>
            <a:custGeom>
              <a:avLst/>
              <a:gdLst/>
              <a:ahLst/>
              <a:cxnLst/>
              <a:rect l="l" t="t" r="r" b="b"/>
              <a:pathLst>
                <a:path w="4509835" h="1828311">
                  <a:moveTo>
                    <a:pt x="0" y="0"/>
                  </a:moveTo>
                  <a:lnTo>
                    <a:pt x="4509834" y="0"/>
                  </a:lnTo>
                  <a:lnTo>
                    <a:pt x="4509834" y="1828311"/>
                  </a:lnTo>
                  <a:lnTo>
                    <a:pt x="0" y="1828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86B54873-D3D8-FC05-46FE-A76898982523}"/>
                </a:ext>
              </a:extLst>
            </p:cNvPr>
            <p:cNvSpPr txBox="1"/>
            <p:nvPr/>
          </p:nvSpPr>
          <p:spPr>
            <a:xfrm>
              <a:off x="224645" y="-116835"/>
              <a:ext cx="20889652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Multiplying by the learning rate η gives an effective step size:</a:t>
              </a:r>
            </a:p>
          </p:txBody>
        </p:sp>
      </p:grpSp>
      <p:sp>
        <p:nvSpPr>
          <p:cNvPr id="35" name="TextBox 24">
            <a:extLst>
              <a:ext uri="{FF2B5EF4-FFF2-40B4-BE49-F238E27FC236}">
                <a16:creationId xmlns:a16="http://schemas.microsoft.com/office/drawing/2014/main" id="{0F4C6739-E812-554B-B2E1-630EE5001A25}"/>
              </a:ext>
            </a:extLst>
          </p:cNvPr>
          <p:cNvSpPr txBox="1"/>
          <p:nvPr/>
        </p:nvSpPr>
        <p:spPr>
          <a:xfrm>
            <a:off x="581268" y="791065"/>
            <a:ext cx="17368404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Momentum accelerates convergence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72536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82C6E-64AC-FD50-4AD4-049D1607D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DF8C5DA-965E-9957-A764-EEFEF90E128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34D0F32-7AC3-701C-017C-5F7EDF669696}"/>
              </a:ext>
            </a:extLst>
          </p:cNvPr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84661DC-859E-7594-DDE7-2ACC5DB08354}"/>
                </a:ext>
              </a:extLst>
            </p:cNvPr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DFDFB73-3FA1-E73E-A183-937220346F20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70719BB2-F662-3843-8E6E-5B4CCCB540DC}"/>
              </a:ext>
            </a:extLst>
          </p:cNvPr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4FF7D21-EC8C-BEBD-E300-C0F508D6081D}"/>
              </a:ext>
            </a:extLst>
          </p:cNvPr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CDFC51D-3D6F-8F09-4A92-4A666733755B}"/>
                </a:ext>
              </a:extLst>
            </p:cNvPr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DB63F59-3A72-0846-9D95-934ECE94C0F3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F3B8E96-73A2-46EE-60D3-10D4284225E7}"/>
              </a:ext>
            </a:extLst>
          </p:cNvPr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2F37C9E-B6D6-B34B-873A-38F32DE67E06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248B820-5E71-3F1A-0B02-9AC7441AE503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25FAF8B-D2CA-C657-2D86-D31F893C666B}"/>
              </a:ext>
            </a:extLst>
          </p:cNvPr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07F597E-E705-8973-91BE-3E93A26FDACF}"/>
                </a:ext>
              </a:extLst>
            </p:cNvPr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9E35316-69DA-D25D-D66A-BD3890492E35}"/>
                </a:ext>
              </a:extLst>
            </p:cNvPr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FC42187F-24CE-C197-3917-34E3B0794A22}"/>
              </a:ext>
            </a:extLst>
          </p:cNvPr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A2437DE-C802-BC6C-B1D6-D78F5C674B79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B3EB958D-105B-634F-84B2-7F239913646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73A8ABD-3D7D-06C1-9A53-B62DA4FF0335}"/>
              </a:ext>
            </a:extLst>
          </p:cNvPr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E983D7CE-9E07-C0E2-F36B-4BEEAAEC299D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E44C9CE-52A7-5DEF-8EAD-585830426C3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BA6EB6FE-1B43-A9E2-6E4E-BBE1CA3DC8E5}"/>
              </a:ext>
            </a:extLst>
          </p:cNvPr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43C9F75B-3C44-47CC-97A8-A23FB804C330}"/>
              </a:ext>
            </a:extLst>
          </p:cNvPr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D0D9725D-B6CB-C2AB-7F1A-86A409B98130}"/>
              </a:ext>
            </a:extLst>
          </p:cNvPr>
          <p:cNvSpPr txBox="1"/>
          <p:nvPr/>
        </p:nvSpPr>
        <p:spPr>
          <a:xfrm>
            <a:off x="581268" y="791065"/>
            <a:ext cx="17368404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Momentum accelerates convergence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329D330-5A64-19D2-5895-C370763C6A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3294" y="2267682"/>
            <a:ext cx="12025295" cy="70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45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95618" y="4171963"/>
            <a:ext cx="4890466" cy="19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TABLE OF</a:t>
            </a:r>
          </a:p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17250" y="3817249"/>
            <a:ext cx="10313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88389" y="5446323"/>
            <a:ext cx="1192311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59189" y="3804308"/>
            <a:ext cx="13348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/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844351" y="4012549"/>
            <a:ext cx="4942697" cy="5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120926" y="7162827"/>
            <a:ext cx="5124594" cy="1197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vi-VN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MATHEMATICAL FOUNDATIONS</a:t>
            </a:r>
            <a:endParaRPr lang="en-US" sz="38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701262" y="7267577"/>
            <a:ext cx="114308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976422" y="5241264"/>
            <a:ext cx="4426078" cy="1197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 PROBLEM</a:t>
            </a:r>
            <a:endParaRPr lang="en-US" sz="38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218243" y="3604012"/>
            <a:ext cx="4756372" cy="1197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PRACTICAL IMPLEMENTATION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35CD04FA-EDB8-8DE0-671C-98D4FAA1B34C}"/>
              </a:ext>
            </a:extLst>
          </p:cNvPr>
          <p:cNvSpPr txBox="1"/>
          <p:nvPr/>
        </p:nvSpPr>
        <p:spPr>
          <a:xfrm>
            <a:off x="11774758" y="5472172"/>
            <a:ext cx="13348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  <a:endParaRPr lang="en-US" sz="60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C80FB05E-FF39-5DAE-0835-877659F7934B}"/>
              </a:ext>
            </a:extLst>
          </p:cNvPr>
          <p:cNvSpPr txBox="1"/>
          <p:nvPr/>
        </p:nvSpPr>
        <p:spPr>
          <a:xfrm>
            <a:off x="12979261" y="5642261"/>
            <a:ext cx="4353889" cy="5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EXERCISES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4FC48CBA-A375-2E42-7280-3F8374A95E57}"/>
              </a:ext>
            </a:extLst>
          </p:cNvPr>
          <p:cNvSpPr txBox="1"/>
          <p:nvPr/>
        </p:nvSpPr>
        <p:spPr>
          <a:xfrm>
            <a:off x="11792805" y="7255985"/>
            <a:ext cx="13348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C38E31F0-D92D-1B98-A71A-9E744A6D1A96}"/>
              </a:ext>
            </a:extLst>
          </p:cNvPr>
          <p:cNvSpPr txBox="1"/>
          <p:nvPr/>
        </p:nvSpPr>
        <p:spPr>
          <a:xfrm>
            <a:off x="13207667" y="7454882"/>
            <a:ext cx="4756372" cy="582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 descr="Flat Torn Paper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 descr="Basic Shape Worksheet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 descr="Dot Patterns in Shapes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 descr="Flat Torn Paper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27" name="Group 27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9" name="Group 49"/>
          <p:cNvGrpSpPr/>
          <p:nvPr/>
        </p:nvGrpSpPr>
        <p:grpSpPr>
          <a:xfrm rot="-10800000">
            <a:off x="0" y="0"/>
            <a:ext cx="3754522" cy="3754522"/>
            <a:chOff x="0" y="0"/>
            <a:chExt cx="5006029" cy="5006029"/>
          </a:xfrm>
        </p:grpSpPr>
        <p:grpSp>
          <p:nvGrpSpPr>
            <p:cNvPr id="50" name="Group 50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2" name="TextBox 6">
            <a:extLst>
              <a:ext uri="{FF2B5EF4-FFF2-40B4-BE49-F238E27FC236}">
                <a16:creationId xmlns:a16="http://schemas.microsoft.com/office/drawing/2014/main" id="{43132D4D-D22E-A075-AEC4-79191CA208E3}"/>
              </a:ext>
            </a:extLst>
          </p:cNvPr>
          <p:cNvSpPr txBox="1"/>
          <p:nvPr/>
        </p:nvSpPr>
        <p:spPr>
          <a:xfrm>
            <a:off x="2731474" y="4984045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FFF0C7-4606-972D-BCF3-7A2424C53580}"/>
              </a:ext>
            </a:extLst>
          </p:cNvPr>
          <p:cNvSpPr txBox="1"/>
          <p:nvPr/>
        </p:nvSpPr>
        <p:spPr>
          <a:xfrm>
            <a:off x="5408105" y="4362141"/>
            <a:ext cx="11036221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THEORETICAL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615363" y="511945"/>
            <a:ext cx="13031308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2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GD &amp; Momentum work in a mathematical way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7" name="TextBox 34">
            <a:extLst>
              <a:ext uri="{FF2B5EF4-FFF2-40B4-BE49-F238E27FC236}">
                <a16:creationId xmlns:a16="http://schemas.microsoft.com/office/drawing/2014/main" id="{CBC6AB18-5422-EF9E-C816-3013F2A1A641}"/>
              </a:ext>
            </a:extLst>
          </p:cNvPr>
          <p:cNvSpPr txBox="1"/>
          <p:nvPr/>
        </p:nvSpPr>
        <p:spPr>
          <a:xfrm>
            <a:off x="624369" y="2788158"/>
            <a:ext cx="15667239" cy="117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This part will explain how and why gradient descent and momentum work in a mathematical way.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66C91214-341F-9669-22FB-C194D22A5AEA}"/>
              </a:ext>
            </a:extLst>
          </p:cNvPr>
          <p:cNvSpPr txBox="1"/>
          <p:nvPr/>
        </p:nvSpPr>
        <p:spPr>
          <a:xfrm>
            <a:off x="630603" y="4271217"/>
            <a:ext cx="16895397" cy="3633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We need to prove that, in </a:t>
            </a: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quadratic convex function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Gradient Descent optimizes each direction independently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, scaled by how steep that direction is 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 That’s why GD can be fast in steep direction and slow in shallow ones (Ill-conditioned problems)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Momentum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 addresses this issue by adding velocity based on past gradient and also </a:t>
            </a: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acts separately in each direction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.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34E08-332E-4C58-7EED-9E9AF4480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18882D-2226-EC51-497D-28D46E29373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35437A8-F5E2-2DE0-10BB-6D45381CC326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85D9936-9DB4-5E32-3B32-147B9E64E95C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88D4905-C640-D024-39DC-F8E97EDDD31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0F650D0-DB92-145F-8D81-20F009B2B516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77973A5-2AF7-993B-2150-5CCC01E474C8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7A66C26-2BB9-BFE3-37E4-60E215A5439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7899C89-7CB0-F0B9-7B9B-393463AE2AB5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A22F18E-AC53-7B3E-2C1F-CB01133A425A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482A335-2887-9EBD-0494-1EF3587C72B0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CDD9585-3394-F8CD-F644-1F9207820D54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675403A-F550-A70E-9299-0238370892AE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BC2E3B1-C4EE-7059-E7DE-4079F7EF17E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344C2DB0-F440-197C-A299-CFEC43DE31BC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4248C73-B75E-607C-3F13-9D9512619778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28034E0-F50C-A03D-26B4-59BA1AC9DD9A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47E0329-E80A-B0A3-AA3E-2AE461C6D7FC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C420ADB6-8D01-B8D8-1816-EE793BDC2B9F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9CC46728-4DDC-4813-B6A5-33D01C5A872B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BD993128-6B1F-31F4-3887-064098CFAB56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5917E143-E849-48B9-6701-BC8F74F380C9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D8A6CE19-4109-3915-CB79-327D640BA122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46BB4817-7AB8-0890-3E7D-E9C5D5937434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FA7678F7-11AA-AEF0-8675-781AC86170D4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TextBox 31">
            <a:extLst>
              <a:ext uri="{FF2B5EF4-FFF2-40B4-BE49-F238E27FC236}">
                <a16:creationId xmlns:a16="http://schemas.microsoft.com/office/drawing/2014/main" id="{B5BE9AB0-5246-E0D3-FCB9-7458C207E0E9}"/>
              </a:ext>
            </a:extLst>
          </p:cNvPr>
          <p:cNvSpPr txBox="1"/>
          <p:nvPr/>
        </p:nvSpPr>
        <p:spPr>
          <a:xfrm>
            <a:off x="615363" y="511945"/>
            <a:ext cx="13031308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2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Loss is Quadratic Convex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1B8F731-F58C-BC5F-D53A-14C1081470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7991" y="1590750"/>
            <a:ext cx="13160550" cy="824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92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98543" y="1317487"/>
            <a:ext cx="15290914" cy="8562912"/>
          </a:xfrm>
          <a:custGeom>
            <a:avLst/>
            <a:gdLst/>
            <a:ahLst/>
            <a:cxnLst/>
            <a:rect l="l" t="t" r="r" b="b"/>
            <a:pathLst>
              <a:path w="15290914" h="8562912">
                <a:moveTo>
                  <a:pt x="0" y="0"/>
                </a:moveTo>
                <a:lnTo>
                  <a:pt x="15290914" y="0"/>
                </a:lnTo>
                <a:lnTo>
                  <a:pt x="15290914" y="8562912"/>
                </a:lnTo>
                <a:lnTo>
                  <a:pt x="0" y="8562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7200" y="382401"/>
            <a:ext cx="14325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Shift Coordinates to the Minimum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811266" y="6732807"/>
            <a:ext cx="13587446" cy="2059134"/>
            <a:chOff x="-1257693" y="397305"/>
            <a:chExt cx="18116595" cy="2745511"/>
          </a:xfrm>
        </p:grpSpPr>
        <p:sp>
          <p:nvSpPr>
            <p:cNvPr id="29" name="Freeform 29"/>
            <p:cNvSpPr/>
            <p:nvPr/>
          </p:nvSpPr>
          <p:spPr>
            <a:xfrm>
              <a:off x="2995634" y="1651617"/>
              <a:ext cx="6553137" cy="1491199"/>
            </a:xfrm>
            <a:custGeom>
              <a:avLst/>
              <a:gdLst/>
              <a:ahLst/>
              <a:cxnLst/>
              <a:rect l="l" t="t" r="r" b="b"/>
              <a:pathLst>
                <a:path w="8001937" h="1872013">
                  <a:moveTo>
                    <a:pt x="0" y="0"/>
                  </a:moveTo>
                  <a:lnTo>
                    <a:pt x="8001936" y="0"/>
                  </a:lnTo>
                  <a:lnTo>
                    <a:pt x="8001936" y="1872013"/>
                  </a:lnTo>
                  <a:lnTo>
                    <a:pt x="0" y="1872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9548771" y="1651617"/>
              <a:ext cx="4419829" cy="1491199"/>
            </a:xfrm>
            <a:custGeom>
              <a:avLst/>
              <a:gdLst/>
              <a:ahLst/>
              <a:cxnLst/>
              <a:rect l="l" t="t" r="r" b="b"/>
              <a:pathLst>
                <a:path w="5453978" h="1845962">
                  <a:moveTo>
                    <a:pt x="0" y="0"/>
                  </a:moveTo>
                  <a:lnTo>
                    <a:pt x="5453978" y="0"/>
                  </a:lnTo>
                  <a:lnTo>
                    <a:pt x="5453978" y="1845962"/>
                  </a:lnTo>
                  <a:lnTo>
                    <a:pt x="0" y="1845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3924367" y="1639799"/>
              <a:ext cx="2934535" cy="1503015"/>
            </a:xfrm>
            <a:custGeom>
              <a:avLst/>
              <a:gdLst/>
              <a:ahLst/>
              <a:cxnLst/>
              <a:rect l="l" t="t" r="r" b="b"/>
              <a:pathLst>
                <a:path w="3560109" h="1916982">
                  <a:moveTo>
                    <a:pt x="0" y="0"/>
                  </a:moveTo>
                  <a:lnTo>
                    <a:pt x="3560109" y="0"/>
                  </a:lnTo>
                  <a:lnTo>
                    <a:pt x="3560109" y="1916982"/>
                  </a:lnTo>
                  <a:lnTo>
                    <a:pt x="0" y="1916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-1257693" y="397305"/>
              <a:ext cx="12447268" cy="863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58"/>
                </a:lnSpc>
              </a:pPr>
              <a:r>
                <a:rPr lang="vi-VN" sz="3200" b="1" dirty="0">
                  <a:solidFill>
                    <a:schemeClr val="accent6"/>
                  </a:solidFill>
                  <a:latin typeface="Public Sans Bold" panose="020B0604020202020204" charset="0"/>
                  <a:ea typeface="Public Sans"/>
                  <a:cs typeface="Public Sans"/>
                  <a:sym typeface="Public Sans"/>
                </a:rPr>
                <a:t>Quadratic in Rotated basis:</a:t>
              </a:r>
              <a:endParaRPr lang="en-US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11266" y="2217644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Spectral Decomposition (for </a:t>
            </a:r>
            <a:r>
              <a:rPr lang="en-US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real symmetric and positive </a:t>
            </a: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definite) </a:t>
            </a:r>
            <a:endParaRPr lang="en-US" sz="32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D1A2E99F-CDD1-DC7C-0CAC-89240A9E2689}"/>
              </a:ext>
            </a:extLst>
          </p:cNvPr>
          <p:cNvSpPr txBox="1"/>
          <p:nvPr/>
        </p:nvSpPr>
        <p:spPr>
          <a:xfrm>
            <a:off x="811266" y="382401"/>
            <a:ext cx="1397153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Eigen-Decomposition &amp;</a:t>
            </a:r>
          </a:p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Decoupling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560CE92-7571-DD97-055D-348766FBB6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0" y="3005934"/>
            <a:ext cx="10218126" cy="632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DCFD736-A579-0827-63B9-55CFB49C40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2565" y="4059093"/>
            <a:ext cx="15839998" cy="1013460"/>
          </a:xfrm>
          <a:prstGeom prst="rect">
            <a:avLst/>
          </a:prstGeom>
        </p:spPr>
      </p:pic>
      <p:sp>
        <p:nvSpPr>
          <p:cNvPr id="41" name="TextBox 34">
            <a:extLst>
              <a:ext uri="{FF2B5EF4-FFF2-40B4-BE49-F238E27FC236}">
                <a16:creationId xmlns:a16="http://schemas.microsoft.com/office/drawing/2014/main" id="{5A43AF8C-63C6-F903-E069-FBA6D010ECAC}"/>
              </a:ext>
            </a:extLst>
          </p:cNvPr>
          <p:cNvSpPr txBox="1"/>
          <p:nvPr/>
        </p:nvSpPr>
        <p:spPr>
          <a:xfrm>
            <a:off x="811266" y="3380185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Where: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2" name="TextBox 34">
            <a:extLst>
              <a:ext uri="{FF2B5EF4-FFF2-40B4-BE49-F238E27FC236}">
                <a16:creationId xmlns:a16="http://schemas.microsoft.com/office/drawing/2014/main" id="{3516CB72-FC07-E72A-214E-3B7263B5B12E}"/>
              </a:ext>
            </a:extLst>
          </p:cNvPr>
          <p:cNvSpPr txBox="1"/>
          <p:nvPr/>
        </p:nvSpPr>
        <p:spPr>
          <a:xfrm>
            <a:off x="822565" y="5127345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Rotate Coordinates</a:t>
            </a:r>
            <a:r>
              <a:rPr lang="vi-VN" sz="3200" b="1" dirty="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:</a:t>
            </a:r>
            <a:endParaRPr lang="en-US" sz="3200" b="1" dirty="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7923DA7-4A87-9B00-1AED-FBDC363533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1973" y="5282902"/>
            <a:ext cx="1524354" cy="40952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C48173A-DFAE-218C-419F-3E08D1DDDB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38935" y="5168989"/>
            <a:ext cx="1955132" cy="724937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7F8475-4C6F-2244-6B7F-BE97373C2A59}"/>
              </a:ext>
            </a:extLst>
          </p:cNvPr>
          <p:cNvCxnSpPr>
            <a:cxnSpLocks/>
          </p:cNvCxnSpPr>
          <p:nvPr/>
        </p:nvCxnSpPr>
        <p:spPr>
          <a:xfrm>
            <a:off x="7396683" y="5511731"/>
            <a:ext cx="9631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34">
            <a:extLst>
              <a:ext uri="{FF2B5EF4-FFF2-40B4-BE49-F238E27FC236}">
                <a16:creationId xmlns:a16="http://schemas.microsoft.com/office/drawing/2014/main" id="{6849F910-BBB9-B647-3E08-8C170D4EDEBF}"/>
              </a:ext>
            </a:extLst>
          </p:cNvPr>
          <p:cNvSpPr txBox="1"/>
          <p:nvPr/>
        </p:nvSpPr>
        <p:spPr>
          <a:xfrm>
            <a:off x="822565" y="5927592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This rotation aligns the coordinate axes with eigenvectors of 𝑄Q.</a:t>
            </a:r>
          </a:p>
        </p:txBody>
      </p:sp>
      <p:sp>
        <p:nvSpPr>
          <p:cNvPr id="52" name="TextBox 32">
            <a:extLst>
              <a:ext uri="{FF2B5EF4-FFF2-40B4-BE49-F238E27FC236}">
                <a16:creationId xmlns:a16="http://schemas.microsoft.com/office/drawing/2014/main" id="{0C712340-A969-8D5C-EB40-C50B009AEE4E}"/>
              </a:ext>
            </a:extLst>
          </p:cNvPr>
          <p:cNvSpPr txBox="1"/>
          <p:nvPr/>
        </p:nvSpPr>
        <p:spPr>
          <a:xfrm>
            <a:off x="4054410" y="9084858"/>
            <a:ext cx="1009774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latin typeface="Public Sans" panose="020B0604020202020204" charset="0"/>
              </a:rPr>
              <a:t>Now</a:t>
            </a:r>
            <a:r>
              <a:rPr lang="en-US" sz="3200" b="1" dirty="0">
                <a:latin typeface="Public Sans" panose="020B0604020202020204" charset="0"/>
              </a:rPr>
              <a:t> Q </a:t>
            </a:r>
            <a:r>
              <a:rPr lang="en-US" sz="3200" dirty="0">
                <a:latin typeface="Public Sans" panose="020B0604020202020204" charset="0"/>
              </a:rPr>
              <a:t>becomes </a:t>
            </a:r>
            <a:r>
              <a:rPr lang="en-US" sz="3200" b="1" dirty="0">
                <a:latin typeface="Public Sans" panose="020B0604020202020204" charset="0"/>
              </a:rPr>
              <a:t>diagonal</a:t>
            </a:r>
            <a:r>
              <a:rPr lang="en-US" sz="3200" dirty="0">
                <a:latin typeface="Public Sans" panose="020B0604020202020204" charset="0"/>
              </a:rPr>
              <a:t>, eliminating all cross terms.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18392-2035-C4F1-B893-C9D74C9AC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9775F4-2B6B-BFBE-9DC8-4B72475FEA0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A84EE03-D6E1-3AB8-1FF6-B1DDF155414D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21F9402-5127-DCFE-D972-E311CF822240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284AF40-F7F7-76F3-3068-93F6CF3D9CA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9DAC26D-A04C-64D0-41C5-42128F6757C9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6D06343-713D-4664-22FD-065B9F0CF0ED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97219E7-8022-58E3-D65D-EC9CF968748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DACD66D5-F93D-52B8-42E1-1F6FEE29C798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5D1008F-0D52-7C57-E190-F3C972A49117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49D04EF-FFC0-DC9F-9F74-79C817E10CF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A528654-6224-5A7B-2932-38E9929A2DC2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8D3773A-92A9-D926-BBB2-E6D0BB4FCFEE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820E8A54-F374-2E52-E4B4-D6929E4A6DEA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7C00047A-3F1C-E077-4C47-EB2119445C74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4D5B494-CDD5-78F3-6E67-8DC203EACDE8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4A1D4E8-F841-CF89-D915-8E424F5CBFA0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285C4035-A556-D6AB-A2F1-998CEAA59FE1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B393E684-624B-A113-0834-601351A8CEA8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7E1EBB05-5730-0F2F-6BAE-EE3A64D7233A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9DC6BBDF-0292-A83E-F256-9DD83865D1D3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2AE6ED55-630F-9BA6-96AD-FA96CDA4CC86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E1C73DB0-60AF-6B77-488F-97B91B8EA323}"/>
              </a:ext>
            </a:extLst>
          </p:cNvPr>
          <p:cNvSpPr txBox="1"/>
          <p:nvPr/>
        </p:nvSpPr>
        <p:spPr>
          <a:xfrm>
            <a:off x="811266" y="382401"/>
            <a:ext cx="1397153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Eigen-Decomposition &amp;</a:t>
            </a:r>
          </a:p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Decoupling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3E6D5B-38F3-BFE3-0C76-71C58E389C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0182" y="2187394"/>
            <a:ext cx="15770045" cy="72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16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85EF-2F4A-8442-9ABD-75640111D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6BB25C-3F41-2D9F-B377-BA4B6F90C4B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1" name="TextBox 34">
            <a:extLst>
              <a:ext uri="{FF2B5EF4-FFF2-40B4-BE49-F238E27FC236}">
                <a16:creationId xmlns:a16="http://schemas.microsoft.com/office/drawing/2014/main" id="{F61C35F0-BCAD-0EBE-E44B-45E4824D444F}"/>
              </a:ext>
            </a:extLst>
          </p:cNvPr>
          <p:cNvSpPr txBox="1"/>
          <p:nvPr/>
        </p:nvSpPr>
        <p:spPr>
          <a:xfrm>
            <a:off x="811266" y="3559387"/>
            <a:ext cx="14214466" cy="634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Since</a:t>
            </a:r>
            <a:r>
              <a:rPr lang="vi-VN" sz="2800" b="1" dirty="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                          </a:t>
            </a:r>
            <a:r>
              <a:rPr lang="en-US" sz="2800" dirty="0">
                <a:latin typeface="Public Sans" panose="020B0604020202020204" charset="0"/>
              </a:rPr>
              <a:t>each eigen-direction evolves independently.</a:t>
            </a:r>
            <a:endParaRPr lang="en-US" sz="2800" dirty="0">
              <a:solidFill>
                <a:schemeClr val="accent6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2078DD8-B935-FBD4-CD7F-62A25ACAE396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730F5F8-EB11-CAC9-EB09-E2DBC75AC71F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5976AC5-A49D-9D16-768E-89D328D6381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5CF9A43-8570-F5A3-E66D-567B71E4D95D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19B593F-E695-65C0-500B-2F44610A732A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38BC3ED-BF09-6B09-8435-BE25332A17AE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D1291A9-3102-C6C5-289A-F1F15163B370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5EBDE10-B57A-4340-EDCD-9FDD6634E547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41F089B-AE09-73DA-9F15-599E5532B9E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16F70FA-2AE6-E971-53B2-B1F9E849533E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4D536FE-9C53-232F-8C60-2700243714F2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1CD4873-F350-66B7-12C1-04F715BFC8B6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C0C3EB43-5042-18E0-5C15-A512F1EDABE6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9722A4C5-8F8B-8EAF-28A3-7A815D720074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A4CF30F-1ED5-B8A1-BC58-25DE119D33A4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A52D2BD0-442D-7039-6895-D10CE6CAB2A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520F9743-72F7-D6C3-7FF8-7E14E4846970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E9F848E5-3D13-CC72-CE11-69E14501B5FB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C72BEA09-B675-7B89-E423-A5B95D068EA9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D1A92FD3-6BF4-8070-EAC0-6B981DE64CE7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1700EFB6-9C2A-860F-9EFD-842D948BDC2B}"/>
              </a:ext>
            </a:extLst>
          </p:cNvPr>
          <p:cNvSpPr txBox="1"/>
          <p:nvPr/>
        </p:nvSpPr>
        <p:spPr>
          <a:xfrm>
            <a:off x="811266" y="382401"/>
            <a:ext cx="1397153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Dynamics of </a:t>
            </a: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GD</a:t>
            </a: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</a:t>
            </a: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Momentum in the </a:t>
            </a: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Eigen-</a:t>
            </a: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basis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EA9B44F1-E62C-22E9-1B10-6F6C5BAE5FFF}"/>
              </a:ext>
            </a:extLst>
          </p:cNvPr>
          <p:cNvSpPr txBox="1"/>
          <p:nvPr/>
        </p:nvSpPr>
        <p:spPr>
          <a:xfrm>
            <a:off x="811266" y="2217644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28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After rotating coordinates:</a:t>
            </a:r>
            <a:endParaRPr lang="en-US" sz="28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7EA2511-323B-FA2B-A2AB-315591E6DD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7292" y="2980802"/>
            <a:ext cx="5670133" cy="6233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30C35C-9F67-A3D3-C4DB-4BE12E09A6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3883" y="3647673"/>
            <a:ext cx="3223409" cy="6233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B7FCA0-E1CF-4E17-7441-8AA104311D0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67541" t="41396" b="-1663"/>
          <a:stretch/>
        </p:blipFill>
        <p:spPr>
          <a:xfrm>
            <a:off x="7620000" y="4404976"/>
            <a:ext cx="4370827" cy="702152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8C339A61-A527-9ACD-71E6-1E5579547EFF}"/>
              </a:ext>
            </a:extLst>
          </p:cNvPr>
          <p:cNvSpPr txBox="1"/>
          <p:nvPr/>
        </p:nvSpPr>
        <p:spPr>
          <a:xfrm>
            <a:off x="811266" y="4312112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28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Gradient Descent (1D per eigenvalue)</a:t>
            </a:r>
            <a:endParaRPr lang="en-US" sz="28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60014871-D6E5-189F-96C8-1DC6B9AB3431}"/>
              </a:ext>
            </a:extLst>
          </p:cNvPr>
          <p:cNvSpPr txBox="1"/>
          <p:nvPr/>
        </p:nvSpPr>
        <p:spPr>
          <a:xfrm>
            <a:off x="811266" y="5160571"/>
            <a:ext cx="14214466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2800" dirty="0"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 </a:t>
            </a: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Flat directions (small 𝜆𝑖) ⇒ factor ≈ 1 ⇒ extremely slow convergence.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65A8FBB-90E2-FE6C-17C6-626E62A7B3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9889" y="6229228"/>
            <a:ext cx="5586728" cy="1599837"/>
          </a:xfrm>
          <a:prstGeom prst="rect">
            <a:avLst/>
          </a:prstGeom>
        </p:spPr>
      </p:pic>
      <p:sp>
        <p:nvSpPr>
          <p:cNvPr id="45" name="TextBox 34">
            <a:extLst>
              <a:ext uri="{FF2B5EF4-FFF2-40B4-BE49-F238E27FC236}">
                <a16:creationId xmlns:a16="http://schemas.microsoft.com/office/drawing/2014/main" id="{2C23D45A-D9AB-2852-9B49-BDA4F0B53CAF}"/>
              </a:ext>
            </a:extLst>
          </p:cNvPr>
          <p:cNvSpPr txBox="1"/>
          <p:nvPr/>
        </p:nvSpPr>
        <p:spPr>
          <a:xfrm>
            <a:off x="814855" y="6174078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Momentum</a:t>
            </a:r>
            <a:endParaRPr lang="en-US" sz="32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30280F6-FC6E-812A-74DC-26E117FBE5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92894" y="6226176"/>
            <a:ext cx="5407375" cy="1676287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A874770-3A12-EB36-E3E6-81E28AA98E2E}"/>
              </a:ext>
            </a:extLst>
          </p:cNvPr>
          <p:cNvCxnSpPr>
            <a:cxnSpLocks/>
          </p:cNvCxnSpPr>
          <p:nvPr/>
        </p:nvCxnSpPr>
        <p:spPr>
          <a:xfrm>
            <a:off x="9404175" y="6990469"/>
            <a:ext cx="9631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34">
            <a:extLst>
              <a:ext uri="{FF2B5EF4-FFF2-40B4-BE49-F238E27FC236}">
                <a16:creationId xmlns:a16="http://schemas.microsoft.com/office/drawing/2014/main" id="{14C16C5D-5512-0BEA-E943-CD90CA2CBF93}"/>
              </a:ext>
            </a:extLst>
          </p:cNvPr>
          <p:cNvSpPr txBox="1"/>
          <p:nvPr/>
        </p:nvSpPr>
        <p:spPr>
          <a:xfrm>
            <a:off x="3435700" y="8160688"/>
            <a:ext cx="11821799" cy="1316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5459"/>
              </a:lnSpc>
              <a:buFont typeface="Wingdings" panose="05000000000000000000" pitchFamily="2" charset="2"/>
              <a:buChar char="à"/>
            </a:pPr>
            <a:r>
              <a:rPr lang="vi-VN" sz="2800" dirty="0"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Contraction </a:t>
            </a: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factor becomes spectral radius of Ai​. 	</a:t>
            </a:r>
          </a:p>
          <a:p>
            <a:pPr marL="457200" indent="-457200" algn="l">
              <a:lnSpc>
                <a:spcPts val="5459"/>
              </a:lnSpc>
              <a:buFont typeface="Wingdings" panose="05000000000000000000" pitchFamily="2" charset="2"/>
              <a:buChar char="à"/>
            </a:pP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Massive acceleration in flat directions, unlike GD..</a:t>
            </a:r>
          </a:p>
        </p:txBody>
      </p:sp>
    </p:spTree>
    <p:extLst>
      <p:ext uri="{BB962C8B-B14F-4D97-AF65-F5344CB8AC3E}">
        <p14:creationId xmlns:p14="http://schemas.microsoft.com/office/powerpoint/2010/main" val="4266626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475073" y="-294755"/>
            <a:ext cx="6487098" cy="5029235"/>
            <a:chOff x="0" y="0"/>
            <a:chExt cx="454457" cy="352326"/>
          </a:xfrm>
        </p:grpSpPr>
        <p:sp>
          <p:nvSpPr>
            <p:cNvPr id="4" name="Freeform 4"/>
            <p:cNvSpPr/>
            <p:nvPr/>
          </p:nvSpPr>
          <p:spPr>
            <a:xfrm>
              <a:off x="11593" y="0"/>
              <a:ext cx="431272" cy="352326"/>
            </a:xfrm>
            <a:custGeom>
              <a:avLst/>
              <a:gdLst/>
              <a:ahLst/>
              <a:cxnLst/>
              <a:rect l="l" t="t" r="r" b="b"/>
              <a:pathLst>
                <a:path w="431272" h="352326">
                  <a:moveTo>
                    <a:pt x="212215" y="0"/>
                  </a:moveTo>
                  <a:lnTo>
                    <a:pt x="15856" y="0"/>
                  </a:lnTo>
                  <a:cubicBezTo>
                    <a:pt x="10192" y="0"/>
                    <a:pt x="4959" y="3021"/>
                    <a:pt x="2126" y="7925"/>
                  </a:cubicBezTo>
                  <a:cubicBezTo>
                    <a:pt x="-707" y="12829"/>
                    <a:pt x="-709" y="18872"/>
                    <a:pt x="2121" y="23778"/>
                  </a:cubicBezTo>
                  <a:lnTo>
                    <a:pt x="177893" y="328548"/>
                  </a:lnTo>
                  <a:cubicBezTo>
                    <a:pt x="186379" y="343261"/>
                    <a:pt x="202072" y="352326"/>
                    <a:pt x="219056" y="352326"/>
                  </a:cubicBezTo>
                  <a:lnTo>
                    <a:pt x="415415" y="352326"/>
                  </a:lnTo>
                  <a:cubicBezTo>
                    <a:pt x="421079" y="352326"/>
                    <a:pt x="426313" y="349305"/>
                    <a:pt x="429145" y="344401"/>
                  </a:cubicBezTo>
                  <a:cubicBezTo>
                    <a:pt x="431978" y="339497"/>
                    <a:pt x="431980" y="333454"/>
                    <a:pt x="429151" y="328548"/>
                  </a:cubicBezTo>
                  <a:lnTo>
                    <a:pt x="253378" y="23778"/>
                  </a:lnTo>
                  <a:cubicBezTo>
                    <a:pt x="244893" y="9065"/>
                    <a:pt x="229200" y="0"/>
                    <a:pt x="212215" y="0"/>
                  </a:cubicBezTo>
                  <a:close/>
                </a:path>
              </a:pathLst>
            </a:custGeom>
            <a:blipFill>
              <a:blip r:embed="rId3"/>
              <a:stretch>
                <a:fillRect l="-11831" r="-118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806806"/>
            <a:ext cx="18441919" cy="480194"/>
            <a:chOff x="0" y="0"/>
            <a:chExt cx="5441694" cy="1416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41694" cy="141692"/>
            </a:xfrm>
            <a:custGeom>
              <a:avLst/>
              <a:gdLst/>
              <a:ahLst/>
              <a:cxnLst/>
              <a:rect l="l" t="t" r="r" b="b"/>
              <a:pathLst>
                <a:path w="5441694" h="141692">
                  <a:moveTo>
                    <a:pt x="21410" y="0"/>
                  </a:moveTo>
                  <a:lnTo>
                    <a:pt x="5420284" y="0"/>
                  </a:lnTo>
                  <a:cubicBezTo>
                    <a:pt x="5425962" y="0"/>
                    <a:pt x="5431408" y="2256"/>
                    <a:pt x="5435423" y="6271"/>
                  </a:cubicBezTo>
                  <a:cubicBezTo>
                    <a:pt x="5439438" y="10286"/>
                    <a:pt x="5441694" y="15732"/>
                    <a:pt x="5441694" y="21410"/>
                  </a:cubicBezTo>
                  <a:lnTo>
                    <a:pt x="5441694" y="120282"/>
                  </a:lnTo>
                  <a:cubicBezTo>
                    <a:pt x="5441694" y="125960"/>
                    <a:pt x="5439438" y="131406"/>
                    <a:pt x="5435423" y="135421"/>
                  </a:cubicBezTo>
                  <a:cubicBezTo>
                    <a:pt x="5431408" y="139436"/>
                    <a:pt x="5425962" y="141692"/>
                    <a:pt x="5420284" y="141692"/>
                  </a:cubicBezTo>
                  <a:lnTo>
                    <a:pt x="21410" y="141692"/>
                  </a:lnTo>
                  <a:cubicBezTo>
                    <a:pt x="15732" y="141692"/>
                    <a:pt x="10286" y="139436"/>
                    <a:pt x="6271" y="135421"/>
                  </a:cubicBezTo>
                  <a:cubicBezTo>
                    <a:pt x="2256" y="131406"/>
                    <a:pt x="0" y="125960"/>
                    <a:pt x="0" y="120282"/>
                  </a:cubicBezTo>
                  <a:lnTo>
                    <a:pt x="0" y="21410"/>
                  </a:lnTo>
                  <a:cubicBezTo>
                    <a:pt x="0" y="15732"/>
                    <a:pt x="2256" y="10286"/>
                    <a:pt x="6271" y="6271"/>
                  </a:cubicBezTo>
                  <a:cubicBezTo>
                    <a:pt x="10286" y="2256"/>
                    <a:pt x="15732" y="0"/>
                    <a:pt x="21410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441694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93397" y="-108627"/>
            <a:ext cx="4287337" cy="412575"/>
          </a:xfrm>
          <a:custGeom>
            <a:avLst/>
            <a:gdLst/>
            <a:ahLst/>
            <a:cxnLst/>
            <a:rect l="l" t="t" r="r" b="b"/>
            <a:pathLst>
              <a:path w="4287337" h="412575">
                <a:moveTo>
                  <a:pt x="0" y="0"/>
                </a:moveTo>
                <a:lnTo>
                  <a:pt x="4287337" y="0"/>
                </a:lnTo>
                <a:lnTo>
                  <a:pt x="4287337" y="412576"/>
                </a:lnTo>
                <a:lnTo>
                  <a:pt x="0" y="41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1404985" y="-723743"/>
            <a:ext cx="2809969" cy="2414817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20640" y="7599114"/>
            <a:ext cx="2311589" cy="1817640"/>
            <a:chOff x="0" y="0"/>
            <a:chExt cx="696717" cy="547840"/>
          </a:xfrm>
        </p:grpSpPr>
        <p:sp>
          <p:nvSpPr>
            <p:cNvPr id="13" name="Freeform 13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092320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9" y="0"/>
                </a:lnTo>
                <a:lnTo>
                  <a:pt x="1351009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2696463" y="5842555"/>
            <a:ext cx="6209024" cy="4791110"/>
            <a:chOff x="0" y="0"/>
            <a:chExt cx="456596" cy="352326"/>
          </a:xfrm>
        </p:grpSpPr>
        <p:sp>
          <p:nvSpPr>
            <p:cNvPr id="17" name="Freeform 17"/>
            <p:cNvSpPr/>
            <p:nvPr/>
          </p:nvSpPr>
          <p:spPr>
            <a:xfrm>
              <a:off x="12112" y="0"/>
              <a:ext cx="432372" cy="352326"/>
            </a:xfrm>
            <a:custGeom>
              <a:avLst/>
              <a:gdLst/>
              <a:ahLst/>
              <a:cxnLst/>
              <a:rect l="l" t="t" r="r" b="b"/>
              <a:pathLst>
                <a:path w="432372" h="352326">
                  <a:moveTo>
                    <a:pt x="212605" y="0"/>
                  </a:moveTo>
                  <a:lnTo>
                    <a:pt x="16566" y="0"/>
                  </a:lnTo>
                  <a:cubicBezTo>
                    <a:pt x="10649" y="0"/>
                    <a:pt x="5181" y="3156"/>
                    <a:pt x="2221" y="8280"/>
                  </a:cubicBezTo>
                  <a:cubicBezTo>
                    <a:pt x="-738" y="13404"/>
                    <a:pt x="-740" y="19717"/>
                    <a:pt x="2216" y="24843"/>
                  </a:cubicBezTo>
                  <a:lnTo>
                    <a:pt x="176760" y="327483"/>
                  </a:lnTo>
                  <a:cubicBezTo>
                    <a:pt x="185626" y="342855"/>
                    <a:pt x="202021" y="352326"/>
                    <a:pt x="219766" y="352326"/>
                  </a:cubicBezTo>
                  <a:lnTo>
                    <a:pt x="415805" y="352326"/>
                  </a:lnTo>
                  <a:cubicBezTo>
                    <a:pt x="421723" y="352326"/>
                    <a:pt x="427190" y="349170"/>
                    <a:pt x="430150" y="344046"/>
                  </a:cubicBezTo>
                  <a:cubicBezTo>
                    <a:pt x="433110" y="338922"/>
                    <a:pt x="433112" y="332609"/>
                    <a:pt x="430156" y="327483"/>
                  </a:cubicBezTo>
                  <a:lnTo>
                    <a:pt x="255611" y="24843"/>
                  </a:lnTo>
                  <a:cubicBezTo>
                    <a:pt x="246746" y="9471"/>
                    <a:pt x="230350" y="0"/>
                    <a:pt x="212605" y="0"/>
                  </a:cubicBezTo>
                  <a:close/>
                </a:path>
              </a:pathLst>
            </a:custGeom>
            <a:blipFill>
              <a:blip r:embed="rId8"/>
              <a:stretch>
                <a:fillRect l="-11059" r="-110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TextBox 6">
            <a:extLst>
              <a:ext uri="{FF2B5EF4-FFF2-40B4-BE49-F238E27FC236}">
                <a16:creationId xmlns:a16="http://schemas.microsoft.com/office/drawing/2014/main" id="{3AAF0E0E-78D9-0393-4F42-33882BBAB052}"/>
              </a:ext>
            </a:extLst>
          </p:cNvPr>
          <p:cNvSpPr txBox="1"/>
          <p:nvPr/>
        </p:nvSpPr>
        <p:spPr>
          <a:xfrm>
            <a:off x="1951402" y="4774896"/>
            <a:ext cx="2522712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61DB13-10D3-9B1B-987D-FE1C22D7FA1D}"/>
              </a:ext>
            </a:extLst>
          </p:cNvPr>
          <p:cNvSpPr txBox="1"/>
          <p:nvPr/>
        </p:nvSpPr>
        <p:spPr>
          <a:xfrm>
            <a:off x="4628033" y="4152992"/>
            <a:ext cx="12045577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PRACTICAL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DE08A-CCD7-D831-BE31-5AE93D022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4F31F83-A879-DBD6-4721-DB18D95F880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BE8F527-1CB5-4CD1-C47B-C764CDC8F6D8}"/>
              </a:ext>
            </a:extLst>
          </p:cNvPr>
          <p:cNvGrpSpPr/>
          <p:nvPr/>
        </p:nvGrpSpPr>
        <p:grpSpPr>
          <a:xfrm>
            <a:off x="14475073" y="-294755"/>
            <a:ext cx="6487098" cy="5029235"/>
            <a:chOff x="0" y="0"/>
            <a:chExt cx="454457" cy="3523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E11B5F0-EE33-7FBC-0B8E-14E54999AD49}"/>
                </a:ext>
              </a:extLst>
            </p:cNvPr>
            <p:cNvSpPr/>
            <p:nvPr/>
          </p:nvSpPr>
          <p:spPr>
            <a:xfrm>
              <a:off x="11593" y="0"/>
              <a:ext cx="431272" cy="352326"/>
            </a:xfrm>
            <a:custGeom>
              <a:avLst/>
              <a:gdLst/>
              <a:ahLst/>
              <a:cxnLst/>
              <a:rect l="l" t="t" r="r" b="b"/>
              <a:pathLst>
                <a:path w="431272" h="352326">
                  <a:moveTo>
                    <a:pt x="212215" y="0"/>
                  </a:moveTo>
                  <a:lnTo>
                    <a:pt x="15856" y="0"/>
                  </a:lnTo>
                  <a:cubicBezTo>
                    <a:pt x="10192" y="0"/>
                    <a:pt x="4959" y="3021"/>
                    <a:pt x="2126" y="7925"/>
                  </a:cubicBezTo>
                  <a:cubicBezTo>
                    <a:pt x="-707" y="12829"/>
                    <a:pt x="-709" y="18872"/>
                    <a:pt x="2121" y="23778"/>
                  </a:cubicBezTo>
                  <a:lnTo>
                    <a:pt x="177893" y="328548"/>
                  </a:lnTo>
                  <a:cubicBezTo>
                    <a:pt x="186379" y="343261"/>
                    <a:pt x="202072" y="352326"/>
                    <a:pt x="219056" y="352326"/>
                  </a:cubicBezTo>
                  <a:lnTo>
                    <a:pt x="415415" y="352326"/>
                  </a:lnTo>
                  <a:cubicBezTo>
                    <a:pt x="421079" y="352326"/>
                    <a:pt x="426313" y="349305"/>
                    <a:pt x="429145" y="344401"/>
                  </a:cubicBezTo>
                  <a:cubicBezTo>
                    <a:pt x="431978" y="339497"/>
                    <a:pt x="431980" y="333454"/>
                    <a:pt x="429151" y="328548"/>
                  </a:cubicBezTo>
                  <a:lnTo>
                    <a:pt x="253378" y="23778"/>
                  </a:lnTo>
                  <a:cubicBezTo>
                    <a:pt x="244893" y="9065"/>
                    <a:pt x="229200" y="0"/>
                    <a:pt x="212215" y="0"/>
                  </a:cubicBezTo>
                  <a:close/>
                </a:path>
              </a:pathLst>
            </a:custGeom>
            <a:blipFill>
              <a:blip r:embed="rId3"/>
              <a:stretch>
                <a:fillRect l="-11831" r="-118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33BFA24-FE93-B2FD-70CF-69DB0D2621B2}"/>
              </a:ext>
            </a:extLst>
          </p:cNvPr>
          <p:cNvGrpSpPr/>
          <p:nvPr/>
        </p:nvGrpSpPr>
        <p:grpSpPr>
          <a:xfrm>
            <a:off x="0" y="9806806"/>
            <a:ext cx="18441919" cy="480194"/>
            <a:chOff x="0" y="0"/>
            <a:chExt cx="5441694" cy="1416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69472F9-C89B-BFF7-D9BA-3371CB9998CE}"/>
                </a:ext>
              </a:extLst>
            </p:cNvPr>
            <p:cNvSpPr/>
            <p:nvPr/>
          </p:nvSpPr>
          <p:spPr>
            <a:xfrm>
              <a:off x="0" y="0"/>
              <a:ext cx="5441694" cy="141692"/>
            </a:xfrm>
            <a:custGeom>
              <a:avLst/>
              <a:gdLst/>
              <a:ahLst/>
              <a:cxnLst/>
              <a:rect l="l" t="t" r="r" b="b"/>
              <a:pathLst>
                <a:path w="5441694" h="141692">
                  <a:moveTo>
                    <a:pt x="21410" y="0"/>
                  </a:moveTo>
                  <a:lnTo>
                    <a:pt x="5420284" y="0"/>
                  </a:lnTo>
                  <a:cubicBezTo>
                    <a:pt x="5425962" y="0"/>
                    <a:pt x="5431408" y="2256"/>
                    <a:pt x="5435423" y="6271"/>
                  </a:cubicBezTo>
                  <a:cubicBezTo>
                    <a:pt x="5439438" y="10286"/>
                    <a:pt x="5441694" y="15732"/>
                    <a:pt x="5441694" y="21410"/>
                  </a:cubicBezTo>
                  <a:lnTo>
                    <a:pt x="5441694" y="120282"/>
                  </a:lnTo>
                  <a:cubicBezTo>
                    <a:pt x="5441694" y="125960"/>
                    <a:pt x="5439438" y="131406"/>
                    <a:pt x="5435423" y="135421"/>
                  </a:cubicBezTo>
                  <a:cubicBezTo>
                    <a:pt x="5431408" y="139436"/>
                    <a:pt x="5425962" y="141692"/>
                    <a:pt x="5420284" y="141692"/>
                  </a:cubicBezTo>
                  <a:lnTo>
                    <a:pt x="21410" y="141692"/>
                  </a:lnTo>
                  <a:cubicBezTo>
                    <a:pt x="15732" y="141692"/>
                    <a:pt x="10286" y="139436"/>
                    <a:pt x="6271" y="135421"/>
                  </a:cubicBezTo>
                  <a:cubicBezTo>
                    <a:pt x="2256" y="131406"/>
                    <a:pt x="0" y="125960"/>
                    <a:pt x="0" y="120282"/>
                  </a:cubicBezTo>
                  <a:lnTo>
                    <a:pt x="0" y="21410"/>
                  </a:lnTo>
                  <a:cubicBezTo>
                    <a:pt x="0" y="15732"/>
                    <a:pt x="2256" y="10286"/>
                    <a:pt x="6271" y="6271"/>
                  </a:cubicBezTo>
                  <a:cubicBezTo>
                    <a:pt x="10286" y="2256"/>
                    <a:pt x="15732" y="0"/>
                    <a:pt x="21410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E9454A3-50EA-B1EE-B93E-D1FB7C0FB7E4}"/>
                </a:ext>
              </a:extLst>
            </p:cNvPr>
            <p:cNvSpPr txBox="1"/>
            <p:nvPr/>
          </p:nvSpPr>
          <p:spPr>
            <a:xfrm>
              <a:off x="0" y="-47625"/>
              <a:ext cx="5441694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D675E5D0-58A7-0683-2E94-A33DC052285E}"/>
              </a:ext>
            </a:extLst>
          </p:cNvPr>
          <p:cNvSpPr/>
          <p:nvPr/>
        </p:nvSpPr>
        <p:spPr>
          <a:xfrm>
            <a:off x="-193397" y="-108627"/>
            <a:ext cx="4287337" cy="412575"/>
          </a:xfrm>
          <a:custGeom>
            <a:avLst/>
            <a:gdLst/>
            <a:ahLst/>
            <a:cxnLst/>
            <a:rect l="l" t="t" r="r" b="b"/>
            <a:pathLst>
              <a:path w="4287337" h="412575">
                <a:moveTo>
                  <a:pt x="0" y="0"/>
                </a:moveTo>
                <a:lnTo>
                  <a:pt x="4287337" y="0"/>
                </a:lnTo>
                <a:lnTo>
                  <a:pt x="4287337" y="412576"/>
                </a:lnTo>
                <a:lnTo>
                  <a:pt x="0" y="41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2E964F94-1AD9-0C32-4C1F-72FC7C4AED9C}"/>
              </a:ext>
            </a:extLst>
          </p:cNvPr>
          <p:cNvGrpSpPr/>
          <p:nvPr/>
        </p:nvGrpSpPr>
        <p:grpSpPr>
          <a:xfrm>
            <a:off x="-1404985" y="-723743"/>
            <a:ext cx="2809969" cy="2414817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55B4677-A118-BF15-4EA6-410A432579DE}"/>
                </a:ext>
              </a:extLst>
            </p:cNvPr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6AF0643-D4CF-4C6A-971F-075730E06915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520FCBB-4ACC-34AC-C028-A2B19C810903}"/>
              </a:ext>
            </a:extLst>
          </p:cNvPr>
          <p:cNvGrpSpPr/>
          <p:nvPr/>
        </p:nvGrpSpPr>
        <p:grpSpPr>
          <a:xfrm>
            <a:off x="17420640" y="7599114"/>
            <a:ext cx="2311589" cy="1817640"/>
            <a:chOff x="0" y="0"/>
            <a:chExt cx="696717" cy="54784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C21B4EE-8B2D-637A-B1E9-B9417C909AD8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4F6056F-BA07-A429-249A-FF13BFADC07B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CAB75ED8-4437-939E-E137-2DB78B45F2E3}"/>
              </a:ext>
            </a:extLst>
          </p:cNvPr>
          <p:cNvSpPr/>
          <p:nvPr/>
        </p:nvSpPr>
        <p:spPr>
          <a:xfrm>
            <a:off x="17092320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9" y="0"/>
                </a:lnTo>
                <a:lnTo>
                  <a:pt x="1351009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38DEFA3-C613-6B4A-6C69-25F361508D83}"/>
              </a:ext>
            </a:extLst>
          </p:cNvPr>
          <p:cNvGrpSpPr/>
          <p:nvPr/>
        </p:nvGrpSpPr>
        <p:grpSpPr>
          <a:xfrm>
            <a:off x="-2696463" y="5842555"/>
            <a:ext cx="6209024" cy="4791110"/>
            <a:chOff x="0" y="0"/>
            <a:chExt cx="456596" cy="35232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972D56A-4214-0C67-242C-931923647295}"/>
                </a:ext>
              </a:extLst>
            </p:cNvPr>
            <p:cNvSpPr/>
            <p:nvPr/>
          </p:nvSpPr>
          <p:spPr>
            <a:xfrm>
              <a:off x="12112" y="0"/>
              <a:ext cx="432372" cy="352326"/>
            </a:xfrm>
            <a:custGeom>
              <a:avLst/>
              <a:gdLst/>
              <a:ahLst/>
              <a:cxnLst/>
              <a:rect l="l" t="t" r="r" b="b"/>
              <a:pathLst>
                <a:path w="432372" h="352326">
                  <a:moveTo>
                    <a:pt x="212605" y="0"/>
                  </a:moveTo>
                  <a:lnTo>
                    <a:pt x="16566" y="0"/>
                  </a:lnTo>
                  <a:cubicBezTo>
                    <a:pt x="10649" y="0"/>
                    <a:pt x="5181" y="3156"/>
                    <a:pt x="2221" y="8280"/>
                  </a:cubicBezTo>
                  <a:cubicBezTo>
                    <a:pt x="-738" y="13404"/>
                    <a:pt x="-740" y="19717"/>
                    <a:pt x="2216" y="24843"/>
                  </a:cubicBezTo>
                  <a:lnTo>
                    <a:pt x="176760" y="327483"/>
                  </a:lnTo>
                  <a:cubicBezTo>
                    <a:pt x="185626" y="342855"/>
                    <a:pt x="202021" y="352326"/>
                    <a:pt x="219766" y="352326"/>
                  </a:cubicBezTo>
                  <a:lnTo>
                    <a:pt x="415805" y="352326"/>
                  </a:lnTo>
                  <a:cubicBezTo>
                    <a:pt x="421723" y="352326"/>
                    <a:pt x="427190" y="349170"/>
                    <a:pt x="430150" y="344046"/>
                  </a:cubicBezTo>
                  <a:cubicBezTo>
                    <a:pt x="433110" y="338922"/>
                    <a:pt x="433112" y="332609"/>
                    <a:pt x="430156" y="327483"/>
                  </a:cubicBezTo>
                  <a:lnTo>
                    <a:pt x="255611" y="24843"/>
                  </a:lnTo>
                  <a:cubicBezTo>
                    <a:pt x="246746" y="9471"/>
                    <a:pt x="230350" y="0"/>
                    <a:pt x="212605" y="0"/>
                  </a:cubicBezTo>
                  <a:close/>
                </a:path>
              </a:pathLst>
            </a:custGeom>
            <a:blipFill>
              <a:blip r:embed="rId8"/>
              <a:stretch>
                <a:fillRect l="-11059" r="-110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091AA4A4-3F16-86C1-9372-743CDE1419A0}"/>
              </a:ext>
            </a:extLst>
          </p:cNvPr>
          <p:cNvGrpSpPr/>
          <p:nvPr/>
        </p:nvGrpSpPr>
        <p:grpSpPr>
          <a:xfrm>
            <a:off x="1362374" y="1985829"/>
            <a:ext cx="4967721" cy="5252262"/>
            <a:chOff x="0" y="0"/>
            <a:chExt cx="6623628" cy="7003016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44A48742-6BE5-E992-8906-1B2CF6D02003}"/>
                </a:ext>
              </a:extLst>
            </p:cNvPr>
            <p:cNvSpPr/>
            <p:nvPr/>
          </p:nvSpPr>
          <p:spPr>
            <a:xfrm>
              <a:off x="2000978" y="0"/>
              <a:ext cx="2621672" cy="2621672"/>
            </a:xfrm>
            <a:custGeom>
              <a:avLst/>
              <a:gdLst/>
              <a:ahLst/>
              <a:cxnLst/>
              <a:rect l="l" t="t" r="r" b="b"/>
              <a:pathLst>
                <a:path w="2621672" h="2621672">
                  <a:moveTo>
                    <a:pt x="0" y="0"/>
                  </a:moveTo>
                  <a:lnTo>
                    <a:pt x="2621672" y="0"/>
                  </a:lnTo>
                  <a:lnTo>
                    <a:pt x="2621672" y="2621672"/>
                  </a:lnTo>
                  <a:lnTo>
                    <a:pt x="0" y="262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C472B0EA-D0B3-43A1-BF51-9D601DF0C8D4}"/>
                </a:ext>
              </a:extLst>
            </p:cNvPr>
            <p:cNvGrpSpPr/>
            <p:nvPr/>
          </p:nvGrpSpPr>
          <p:grpSpPr>
            <a:xfrm>
              <a:off x="0" y="1310836"/>
              <a:ext cx="6623628" cy="5692180"/>
              <a:chOff x="0" y="0"/>
              <a:chExt cx="812800" cy="698500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AA7D5AB5-E0F2-2A07-7E5F-BE52A262F64D}"/>
                  </a:ext>
                </a:extLst>
              </p:cNvPr>
              <p:cNvSpPr/>
              <p:nvPr/>
            </p:nvSpPr>
            <p:spPr>
              <a:xfrm>
                <a:off x="9248" y="0"/>
                <a:ext cx="79430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4303" h="698500">
                    <a:moveTo>
                      <a:pt x="786310" y="378885"/>
                    </a:moveTo>
                    <a:lnTo>
                      <a:pt x="617594" y="668865"/>
                    </a:lnTo>
                    <a:cubicBezTo>
                      <a:pt x="606919" y="687213"/>
                      <a:pt x="587293" y="698500"/>
                      <a:pt x="566066" y="698500"/>
                    </a:cubicBezTo>
                    <a:lnTo>
                      <a:pt x="228238" y="698500"/>
                    </a:lnTo>
                    <a:cubicBezTo>
                      <a:pt x="207011" y="698500"/>
                      <a:pt x="187385" y="687213"/>
                      <a:pt x="176710" y="668865"/>
                    </a:cubicBezTo>
                    <a:lnTo>
                      <a:pt x="7994" y="378885"/>
                    </a:lnTo>
                    <a:cubicBezTo>
                      <a:pt x="-2664" y="360566"/>
                      <a:pt x="-2664" y="337934"/>
                      <a:pt x="7994" y="319615"/>
                    </a:cubicBezTo>
                    <a:lnTo>
                      <a:pt x="176710" y="29635"/>
                    </a:lnTo>
                    <a:cubicBezTo>
                      <a:pt x="187385" y="11287"/>
                      <a:pt x="207011" y="0"/>
                      <a:pt x="228238" y="0"/>
                    </a:cubicBezTo>
                    <a:lnTo>
                      <a:pt x="566066" y="0"/>
                    </a:lnTo>
                    <a:cubicBezTo>
                      <a:pt x="587293" y="0"/>
                      <a:pt x="606919" y="11287"/>
                      <a:pt x="617594" y="29635"/>
                    </a:cubicBezTo>
                    <a:lnTo>
                      <a:pt x="786310" y="319615"/>
                    </a:lnTo>
                    <a:cubicBezTo>
                      <a:pt x="796968" y="337934"/>
                      <a:pt x="796968" y="360566"/>
                      <a:pt x="786310" y="378885"/>
                    </a:cubicBezTo>
                    <a:close/>
                  </a:path>
                </a:pathLst>
              </a:custGeom>
              <a:solidFill>
                <a:srgbClr val="ECF5FB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1760A688-2B66-72A6-6C4C-926A1C5A1EF4}"/>
                </a:ext>
              </a:extLst>
            </p:cNvPr>
            <p:cNvGrpSpPr/>
            <p:nvPr/>
          </p:nvGrpSpPr>
          <p:grpSpPr>
            <a:xfrm>
              <a:off x="2345963" y="88591"/>
              <a:ext cx="1931702" cy="1931702"/>
              <a:chOff x="0" y="0"/>
              <a:chExt cx="812800" cy="812800"/>
            </a:xfrm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6B00D3E7-EDEB-6BCB-DA42-3B63727D491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578D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A93C4CB1-C53B-6F3E-C4FB-546924A2024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F41C155-35FD-C952-EA86-53358CC9C6C9}"/>
                </a:ext>
              </a:extLst>
            </p:cNvPr>
            <p:cNvSpPr/>
            <p:nvPr/>
          </p:nvSpPr>
          <p:spPr>
            <a:xfrm>
              <a:off x="2759281" y="545420"/>
              <a:ext cx="1105067" cy="1018043"/>
            </a:xfrm>
            <a:custGeom>
              <a:avLst/>
              <a:gdLst/>
              <a:ahLst/>
              <a:cxnLst/>
              <a:rect l="l" t="t" r="r" b="b"/>
              <a:pathLst>
                <a:path w="1105067" h="1018043">
                  <a:moveTo>
                    <a:pt x="0" y="0"/>
                  </a:moveTo>
                  <a:lnTo>
                    <a:pt x="1105066" y="0"/>
                  </a:lnTo>
                  <a:lnTo>
                    <a:pt x="1105066" y="1018043"/>
                  </a:lnTo>
                  <a:lnTo>
                    <a:pt x="0" y="101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16E00CFE-DF30-B841-A69F-6299E4502E39}"/>
                </a:ext>
              </a:extLst>
            </p:cNvPr>
            <p:cNvSpPr txBox="1"/>
            <p:nvPr/>
          </p:nvSpPr>
          <p:spPr>
            <a:xfrm>
              <a:off x="279073" y="3272047"/>
              <a:ext cx="5752515" cy="1490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21"/>
                </a:lnSpc>
              </a:pPr>
              <a:r>
                <a:rPr lang="en-US" sz="3229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Ill-conditioned quadratic function</a:t>
              </a:r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BF8D4B72-B2CA-B7A6-1344-F75A0B27C8CE}"/>
              </a:ext>
            </a:extLst>
          </p:cNvPr>
          <p:cNvGrpSpPr/>
          <p:nvPr/>
        </p:nvGrpSpPr>
        <p:grpSpPr>
          <a:xfrm>
            <a:off x="12036259" y="2045238"/>
            <a:ext cx="4967721" cy="5252262"/>
            <a:chOff x="0" y="0"/>
            <a:chExt cx="6623628" cy="7003016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3AE2E71D-8511-7B3E-395F-B1F75ADB1097}"/>
                </a:ext>
              </a:extLst>
            </p:cNvPr>
            <p:cNvSpPr/>
            <p:nvPr/>
          </p:nvSpPr>
          <p:spPr>
            <a:xfrm>
              <a:off x="2004815" y="0"/>
              <a:ext cx="2621672" cy="2621672"/>
            </a:xfrm>
            <a:custGeom>
              <a:avLst/>
              <a:gdLst/>
              <a:ahLst/>
              <a:cxnLst/>
              <a:rect l="l" t="t" r="r" b="b"/>
              <a:pathLst>
                <a:path w="2621672" h="2621672">
                  <a:moveTo>
                    <a:pt x="0" y="0"/>
                  </a:moveTo>
                  <a:lnTo>
                    <a:pt x="2621672" y="0"/>
                  </a:lnTo>
                  <a:lnTo>
                    <a:pt x="2621672" y="2621672"/>
                  </a:lnTo>
                  <a:lnTo>
                    <a:pt x="0" y="262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BBAB1FD4-F1F1-AF4B-5909-3A932466F7FF}"/>
                </a:ext>
              </a:extLst>
            </p:cNvPr>
            <p:cNvGrpSpPr/>
            <p:nvPr/>
          </p:nvGrpSpPr>
          <p:grpSpPr>
            <a:xfrm>
              <a:off x="0" y="1310836"/>
              <a:ext cx="6623628" cy="5692180"/>
              <a:chOff x="0" y="0"/>
              <a:chExt cx="812800" cy="698500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CC8CE168-1B65-8B23-59CF-516624A7A4F5}"/>
                  </a:ext>
                </a:extLst>
              </p:cNvPr>
              <p:cNvSpPr/>
              <p:nvPr/>
            </p:nvSpPr>
            <p:spPr>
              <a:xfrm>
                <a:off x="9248" y="0"/>
                <a:ext cx="79430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4303" h="698500">
                    <a:moveTo>
                      <a:pt x="786310" y="378885"/>
                    </a:moveTo>
                    <a:lnTo>
                      <a:pt x="617594" y="668865"/>
                    </a:lnTo>
                    <a:cubicBezTo>
                      <a:pt x="606919" y="687213"/>
                      <a:pt x="587293" y="698500"/>
                      <a:pt x="566066" y="698500"/>
                    </a:cubicBezTo>
                    <a:lnTo>
                      <a:pt x="228238" y="698500"/>
                    </a:lnTo>
                    <a:cubicBezTo>
                      <a:pt x="207011" y="698500"/>
                      <a:pt x="187385" y="687213"/>
                      <a:pt x="176710" y="668865"/>
                    </a:cubicBezTo>
                    <a:lnTo>
                      <a:pt x="7994" y="378885"/>
                    </a:lnTo>
                    <a:cubicBezTo>
                      <a:pt x="-2664" y="360566"/>
                      <a:pt x="-2664" y="337934"/>
                      <a:pt x="7994" y="319615"/>
                    </a:cubicBezTo>
                    <a:lnTo>
                      <a:pt x="176710" y="29635"/>
                    </a:lnTo>
                    <a:cubicBezTo>
                      <a:pt x="187385" y="11287"/>
                      <a:pt x="207011" y="0"/>
                      <a:pt x="228238" y="0"/>
                    </a:cubicBezTo>
                    <a:lnTo>
                      <a:pt x="566066" y="0"/>
                    </a:lnTo>
                    <a:cubicBezTo>
                      <a:pt x="587293" y="0"/>
                      <a:pt x="606919" y="11287"/>
                      <a:pt x="617594" y="29635"/>
                    </a:cubicBezTo>
                    <a:lnTo>
                      <a:pt x="786310" y="319615"/>
                    </a:lnTo>
                    <a:cubicBezTo>
                      <a:pt x="796968" y="337934"/>
                      <a:pt x="796968" y="360566"/>
                      <a:pt x="786310" y="378885"/>
                    </a:cubicBezTo>
                    <a:close/>
                  </a:path>
                </a:pathLst>
              </a:custGeom>
              <a:solidFill>
                <a:srgbClr val="ECF5FB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1EEB1A1E-6ECF-801B-9BE4-B65126E6FD2B}"/>
                </a:ext>
              </a:extLst>
            </p:cNvPr>
            <p:cNvGrpSpPr/>
            <p:nvPr/>
          </p:nvGrpSpPr>
          <p:grpSpPr>
            <a:xfrm>
              <a:off x="2349800" y="88591"/>
              <a:ext cx="1931702" cy="1931702"/>
              <a:chOff x="0" y="0"/>
              <a:chExt cx="812800" cy="8128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5EBFCEF1-7071-61FC-9840-C8C0970A333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578D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E6D74B8-C4BF-9E18-5543-D719301309D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0DFC877E-37A5-1F56-086C-D506D7B32D23}"/>
                </a:ext>
              </a:extLst>
            </p:cNvPr>
            <p:cNvSpPr/>
            <p:nvPr/>
          </p:nvSpPr>
          <p:spPr>
            <a:xfrm>
              <a:off x="2794395" y="542960"/>
              <a:ext cx="1042511" cy="1022964"/>
            </a:xfrm>
            <a:custGeom>
              <a:avLst/>
              <a:gdLst/>
              <a:ahLst/>
              <a:cxnLst/>
              <a:rect l="l" t="t" r="r" b="b"/>
              <a:pathLst>
                <a:path w="1042511" h="1022964">
                  <a:moveTo>
                    <a:pt x="0" y="0"/>
                  </a:moveTo>
                  <a:lnTo>
                    <a:pt x="1042511" y="0"/>
                  </a:lnTo>
                  <a:lnTo>
                    <a:pt x="1042511" y="1022964"/>
                  </a:lnTo>
                  <a:lnTo>
                    <a:pt x="0" y="1022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8A5A29EB-349F-5DAB-4798-7E493712075D}"/>
                </a:ext>
              </a:extLst>
            </p:cNvPr>
            <p:cNvSpPr txBox="1"/>
            <p:nvPr/>
          </p:nvSpPr>
          <p:spPr>
            <a:xfrm>
              <a:off x="439393" y="3373416"/>
              <a:ext cx="5752515" cy="2252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21"/>
                </a:lnSpc>
              </a:pPr>
              <a:r>
                <a:rPr lang="en-US" sz="3229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Benchmark on MNIST dataset</a:t>
              </a:r>
            </a:p>
            <a:p>
              <a:pPr algn="ctr">
                <a:lnSpc>
                  <a:spcPts val="4521"/>
                </a:lnSpc>
              </a:pPr>
              <a:endParaRPr lang="en-US" sz="322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FDEBBE96-F2F2-B008-CC8A-BAF0D7BA2F3F}"/>
              </a:ext>
            </a:extLst>
          </p:cNvPr>
          <p:cNvGrpSpPr/>
          <p:nvPr/>
        </p:nvGrpSpPr>
        <p:grpSpPr>
          <a:xfrm>
            <a:off x="6617529" y="1793533"/>
            <a:ext cx="4967721" cy="5444558"/>
            <a:chOff x="0" y="0"/>
            <a:chExt cx="6623628" cy="7259410"/>
          </a:xfrm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BB8FA562-C3E4-365E-A10C-A060C200FF7E}"/>
                </a:ext>
              </a:extLst>
            </p:cNvPr>
            <p:cNvSpPr/>
            <p:nvPr/>
          </p:nvSpPr>
          <p:spPr>
            <a:xfrm>
              <a:off x="1999060" y="0"/>
              <a:ext cx="2621672" cy="2621672"/>
            </a:xfrm>
            <a:custGeom>
              <a:avLst/>
              <a:gdLst/>
              <a:ahLst/>
              <a:cxnLst/>
              <a:rect l="l" t="t" r="r" b="b"/>
              <a:pathLst>
                <a:path w="2621672" h="2621672">
                  <a:moveTo>
                    <a:pt x="0" y="0"/>
                  </a:moveTo>
                  <a:lnTo>
                    <a:pt x="2621671" y="0"/>
                  </a:lnTo>
                  <a:lnTo>
                    <a:pt x="2621671" y="2621672"/>
                  </a:lnTo>
                  <a:lnTo>
                    <a:pt x="0" y="262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B54490CB-5B26-5C05-0234-64F339A30523}"/>
                </a:ext>
              </a:extLst>
            </p:cNvPr>
            <p:cNvGrpSpPr/>
            <p:nvPr/>
          </p:nvGrpSpPr>
          <p:grpSpPr>
            <a:xfrm>
              <a:off x="0" y="1567230"/>
              <a:ext cx="6623628" cy="5692180"/>
              <a:chOff x="0" y="0"/>
              <a:chExt cx="812800" cy="698500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84493939-A8E4-BC62-F0B8-FD534467186F}"/>
                  </a:ext>
                </a:extLst>
              </p:cNvPr>
              <p:cNvSpPr/>
              <p:nvPr/>
            </p:nvSpPr>
            <p:spPr>
              <a:xfrm>
                <a:off x="9248" y="0"/>
                <a:ext cx="79430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4303" h="698500">
                    <a:moveTo>
                      <a:pt x="786310" y="378885"/>
                    </a:moveTo>
                    <a:lnTo>
                      <a:pt x="617594" y="668865"/>
                    </a:lnTo>
                    <a:cubicBezTo>
                      <a:pt x="606919" y="687213"/>
                      <a:pt x="587293" y="698500"/>
                      <a:pt x="566066" y="698500"/>
                    </a:cubicBezTo>
                    <a:lnTo>
                      <a:pt x="228238" y="698500"/>
                    </a:lnTo>
                    <a:cubicBezTo>
                      <a:pt x="207011" y="698500"/>
                      <a:pt x="187385" y="687213"/>
                      <a:pt x="176710" y="668865"/>
                    </a:cubicBezTo>
                    <a:lnTo>
                      <a:pt x="7994" y="378885"/>
                    </a:lnTo>
                    <a:cubicBezTo>
                      <a:pt x="-2664" y="360566"/>
                      <a:pt x="-2664" y="337934"/>
                      <a:pt x="7994" y="319615"/>
                    </a:cubicBezTo>
                    <a:lnTo>
                      <a:pt x="176710" y="29635"/>
                    </a:lnTo>
                    <a:cubicBezTo>
                      <a:pt x="187385" y="11287"/>
                      <a:pt x="207011" y="0"/>
                      <a:pt x="228238" y="0"/>
                    </a:cubicBezTo>
                    <a:lnTo>
                      <a:pt x="566066" y="0"/>
                    </a:lnTo>
                    <a:cubicBezTo>
                      <a:pt x="587293" y="0"/>
                      <a:pt x="606919" y="11287"/>
                      <a:pt x="617594" y="29635"/>
                    </a:cubicBezTo>
                    <a:lnTo>
                      <a:pt x="786310" y="319615"/>
                    </a:lnTo>
                    <a:cubicBezTo>
                      <a:pt x="796968" y="337934"/>
                      <a:pt x="796968" y="360566"/>
                      <a:pt x="786310" y="378885"/>
                    </a:cubicBezTo>
                    <a:close/>
                  </a:path>
                </a:pathLst>
              </a:custGeom>
              <a:solidFill>
                <a:srgbClr val="FFAC5E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" name="Group 41">
              <a:extLst>
                <a:ext uri="{FF2B5EF4-FFF2-40B4-BE49-F238E27FC236}">
                  <a16:creationId xmlns:a16="http://schemas.microsoft.com/office/drawing/2014/main" id="{32B0D0A5-AD6E-E70C-4A1F-6C064DE42B81}"/>
                </a:ext>
              </a:extLst>
            </p:cNvPr>
            <p:cNvGrpSpPr/>
            <p:nvPr/>
          </p:nvGrpSpPr>
          <p:grpSpPr>
            <a:xfrm>
              <a:off x="2345963" y="344985"/>
              <a:ext cx="1931702" cy="1931702"/>
              <a:chOff x="0" y="0"/>
              <a:chExt cx="812800" cy="812800"/>
            </a:xfrm>
          </p:grpSpPr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0A46465A-497A-7E89-9166-A9ADD6F69EA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TextBox 43">
                <a:extLst>
                  <a:ext uri="{FF2B5EF4-FFF2-40B4-BE49-F238E27FC236}">
                    <a16:creationId xmlns:a16="http://schemas.microsoft.com/office/drawing/2014/main" id="{E01ED7C1-0B3A-BB0F-2198-71433799F6B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A6675EC-C6F2-3203-911A-0FE304624BE0}"/>
                </a:ext>
              </a:extLst>
            </p:cNvPr>
            <p:cNvSpPr/>
            <p:nvPr/>
          </p:nvSpPr>
          <p:spPr>
            <a:xfrm>
              <a:off x="2716088" y="832021"/>
              <a:ext cx="1191451" cy="957629"/>
            </a:xfrm>
            <a:custGeom>
              <a:avLst/>
              <a:gdLst/>
              <a:ahLst/>
              <a:cxnLst/>
              <a:rect l="l" t="t" r="r" b="b"/>
              <a:pathLst>
                <a:path w="1191451" h="957629">
                  <a:moveTo>
                    <a:pt x="0" y="0"/>
                  </a:moveTo>
                  <a:lnTo>
                    <a:pt x="1191452" y="0"/>
                  </a:lnTo>
                  <a:lnTo>
                    <a:pt x="1191452" y="957629"/>
                  </a:lnTo>
                  <a:lnTo>
                    <a:pt x="0" y="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D6E1CADE-F817-5A92-4C1C-CDBAEC39581F}"/>
                </a:ext>
              </a:extLst>
            </p:cNvPr>
            <p:cNvSpPr txBox="1"/>
            <p:nvPr/>
          </p:nvSpPr>
          <p:spPr>
            <a:xfrm>
              <a:off x="433638" y="4005451"/>
              <a:ext cx="5752515" cy="728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21"/>
                </a:lnSpc>
              </a:pPr>
              <a:r>
                <a:rPr lang="en-US" sz="3229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Scalar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221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Ill-Conditioned Quadratic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227384" y="1696444"/>
            <a:ext cx="12346524" cy="1622742"/>
            <a:chOff x="0" y="0"/>
            <a:chExt cx="16462031" cy="2163656"/>
          </a:xfrm>
        </p:grpSpPr>
        <p:sp>
          <p:nvSpPr>
            <p:cNvPr id="28" name="Freeform 28"/>
            <p:cNvSpPr/>
            <p:nvPr/>
          </p:nvSpPr>
          <p:spPr>
            <a:xfrm>
              <a:off x="5619496" y="977179"/>
              <a:ext cx="7550306" cy="1186477"/>
            </a:xfrm>
            <a:custGeom>
              <a:avLst/>
              <a:gdLst/>
              <a:ahLst/>
              <a:cxnLst/>
              <a:rect l="l" t="t" r="r" b="b"/>
              <a:pathLst>
                <a:path w="7550306" h="1186477">
                  <a:moveTo>
                    <a:pt x="0" y="0"/>
                  </a:moveTo>
                  <a:lnTo>
                    <a:pt x="7550306" y="0"/>
                  </a:lnTo>
                  <a:lnTo>
                    <a:pt x="7550306" y="1186477"/>
                  </a:lnTo>
                  <a:lnTo>
                    <a:pt x="0" y="1186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16462031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Consider the ill-conditioned quadratic function: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27384" y="3423961"/>
            <a:ext cx="12346524" cy="1963688"/>
            <a:chOff x="0" y="0"/>
            <a:chExt cx="16462031" cy="2618251"/>
          </a:xfrm>
        </p:grpSpPr>
        <p:sp>
          <p:nvSpPr>
            <p:cNvPr id="31" name="Freeform 31"/>
            <p:cNvSpPr/>
            <p:nvPr/>
          </p:nvSpPr>
          <p:spPr>
            <a:xfrm>
              <a:off x="5159016" y="823715"/>
              <a:ext cx="8471267" cy="1794536"/>
            </a:xfrm>
            <a:custGeom>
              <a:avLst/>
              <a:gdLst/>
              <a:ahLst/>
              <a:cxnLst/>
              <a:rect l="l" t="t" r="r" b="b"/>
              <a:pathLst>
                <a:path w="8471267" h="1794536">
                  <a:moveTo>
                    <a:pt x="0" y="0"/>
                  </a:moveTo>
                  <a:lnTo>
                    <a:pt x="8471267" y="0"/>
                  </a:lnTo>
                  <a:lnTo>
                    <a:pt x="8471267" y="1794536"/>
                  </a:lnTo>
                  <a:lnTo>
                    <a:pt x="0" y="1794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16462031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gradient of this function is: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8700" y="5530524"/>
            <a:ext cx="16192500" cy="2989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With learning rate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η=0.15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, we examine the behavior of standard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Gradient Descent 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Along the x1 direction (small curvature): 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Contraction factor is (1 −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η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. 0.02)=0.997 </a:t>
            </a:r>
            <a:endParaRPr lang="vi-VN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70022" lvl="1"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⇒ x1 decreases extremely slowly (requiring thousands of steps to reach 0).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Along the x2 direction (large curvature)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 Contraction factor is (1−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η 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⋅ 10)= −0.5 </a:t>
            </a:r>
          </a:p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   ⇒ x2 changes sign at each step and exhibits strong oscillations (zig-zag)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19120" y="8900908"/>
            <a:ext cx="12346524" cy="58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 address this issue, we apply Momentum with β=0.9.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5A0D4-9C14-1F1A-EC7D-DDD4D602B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4FD5983-D304-43EE-2058-04691B495E6D}"/>
              </a:ext>
            </a:extLst>
          </p:cNvPr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B9CDF36-3E57-9614-F620-511835DA8BA8}"/>
              </a:ext>
            </a:extLst>
          </p:cNvPr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841919B-837F-0AE8-D547-9006CC92A7AF}"/>
              </a:ext>
            </a:extLst>
          </p:cNvPr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8D7D462-81A2-9C0C-A300-FC10C881A9CC}"/>
              </a:ext>
            </a:extLst>
          </p:cNvPr>
          <p:cNvSpPr txBox="1"/>
          <p:nvPr/>
        </p:nvSpPr>
        <p:spPr>
          <a:xfrm>
            <a:off x="3114569" y="4943603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7FF49BBF-E04E-7C93-D05C-CB9110825D2F}"/>
              </a:ext>
            </a:extLst>
          </p:cNvPr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7834A83-D779-C977-452B-EDF03E5C2A74}"/>
                </a:ext>
              </a:extLst>
            </p:cNvPr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A0E25C9-347C-E914-5D93-C10FC227AC0C}"/>
              </a:ext>
            </a:extLst>
          </p:cNvPr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2A7ACF3-8E71-9F26-2EEE-67A3E1B3D8B3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188F3FD-9713-B678-DC04-AA28A06AC3F6}"/>
              </a:ext>
            </a:extLst>
          </p:cNvPr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30BD7FC-F93A-6279-3AD4-46B2FEE6AFD4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B25BDC97-9B3F-A7C2-6AD7-D802A28A3382}"/>
              </a:ext>
            </a:extLst>
          </p:cNvPr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1320871-2BF2-3AC6-503B-6A0717192D58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B1C7AE33-04A8-821C-4F48-5050B5903C10}"/>
              </a:ext>
            </a:extLst>
          </p:cNvPr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AB1B906D-C678-278C-4C21-23BE1696DDC2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5649924-F176-683C-B383-B41F78E57345}"/>
              </a:ext>
            </a:extLst>
          </p:cNvPr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AEF5BE19-A823-760A-B070-D7CDF233EBCA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9EFD8CFE-48D9-1B8B-FEBD-765D120CFF98}"/>
              </a:ext>
            </a:extLst>
          </p:cNvPr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F6D52D90-AEAB-5ED4-DFF1-4DC8AD52C9A3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25535870-CC87-FD61-6206-EA41B0E8D713}"/>
              </a:ext>
            </a:extLst>
          </p:cNvPr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92821A36-25E5-8FCC-00A0-0EB74BC7F1C1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D6722C90-341A-F631-C398-EB751DE5BB3C}"/>
              </a:ext>
            </a:extLst>
          </p:cNvPr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140CB177-70C3-3F71-A5CE-97B0FAC61B39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E8B3C35-9F43-26F8-B2EA-76508E751A0F}"/>
              </a:ext>
            </a:extLst>
          </p:cNvPr>
          <p:cNvSpPr txBox="1"/>
          <p:nvPr/>
        </p:nvSpPr>
        <p:spPr>
          <a:xfrm>
            <a:off x="5395444" y="4681997"/>
            <a:ext cx="11036221" cy="1156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en-US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20853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4" name="Freeform 4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C4A9B6-ABA3-A1A2-81F8-C6D4F07C6FD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1254"/>
          <a:stretch/>
        </p:blipFill>
        <p:spPr>
          <a:xfrm>
            <a:off x="2743200" y="1271757"/>
            <a:ext cx="13202514" cy="8372931"/>
          </a:xfrm>
          <a:prstGeom prst="rect">
            <a:avLst/>
          </a:prstGeom>
        </p:spPr>
      </p:pic>
      <p:sp>
        <p:nvSpPr>
          <p:cNvPr id="11" name="TextBox 26">
            <a:extLst>
              <a:ext uri="{FF2B5EF4-FFF2-40B4-BE49-F238E27FC236}">
                <a16:creationId xmlns:a16="http://schemas.microsoft.com/office/drawing/2014/main" id="{A2187F16-45CA-6BFA-8AA2-1DA197123785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Ill-Conditioned Quadratic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1366086" y="1895095"/>
            <a:ext cx="12346524" cy="1848013"/>
            <a:chOff x="-119043" y="524800"/>
            <a:chExt cx="16462031" cy="2464018"/>
          </a:xfrm>
        </p:grpSpPr>
        <p:sp>
          <p:nvSpPr>
            <p:cNvPr id="28" name="Freeform 28"/>
            <p:cNvSpPr/>
            <p:nvPr/>
          </p:nvSpPr>
          <p:spPr>
            <a:xfrm>
              <a:off x="7272974" y="1418400"/>
              <a:ext cx="3259357" cy="1570418"/>
            </a:xfrm>
            <a:custGeom>
              <a:avLst/>
              <a:gdLst/>
              <a:ahLst/>
              <a:cxnLst/>
              <a:rect l="l" t="t" r="r" b="b"/>
              <a:pathLst>
                <a:path w="3259357" h="1570418">
                  <a:moveTo>
                    <a:pt x="0" y="0"/>
                  </a:moveTo>
                  <a:lnTo>
                    <a:pt x="3259357" y="0"/>
                  </a:lnTo>
                  <a:lnTo>
                    <a:pt x="3259357" y="1570418"/>
                  </a:lnTo>
                  <a:lnTo>
                    <a:pt x="0" y="157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solidFill>
                  <a:srgbClr val="051D64"/>
                </a:solidFill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-119043" y="524800"/>
              <a:ext cx="1646203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051D6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We analyze a simple scalar quadratic function: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75965" y="3500163"/>
            <a:ext cx="12346524" cy="1433397"/>
            <a:chOff x="0" y="-76200"/>
            <a:chExt cx="16462031" cy="1911196"/>
          </a:xfrm>
        </p:grpSpPr>
        <p:sp>
          <p:nvSpPr>
            <p:cNvPr id="31" name="Freeform 31"/>
            <p:cNvSpPr/>
            <p:nvPr/>
          </p:nvSpPr>
          <p:spPr>
            <a:xfrm>
              <a:off x="4679600" y="737675"/>
              <a:ext cx="9430101" cy="1097321"/>
            </a:xfrm>
            <a:custGeom>
              <a:avLst/>
              <a:gdLst/>
              <a:ahLst/>
              <a:cxnLst/>
              <a:rect l="l" t="t" r="r" b="b"/>
              <a:pathLst>
                <a:path w="9430101" h="1097321">
                  <a:moveTo>
                    <a:pt x="0" y="0"/>
                  </a:moveTo>
                  <a:lnTo>
                    <a:pt x="9430101" y="0"/>
                  </a:lnTo>
                  <a:lnTo>
                    <a:pt x="9430101" y="1097321"/>
                  </a:lnTo>
                  <a:lnTo>
                    <a:pt x="0" y="109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solidFill>
                  <a:srgbClr val="051D64"/>
                </a:solidFill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1646203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 dirty="0">
                  <a:solidFill>
                    <a:schemeClr val="accent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Using Gradient descent: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64404" y="5106970"/>
            <a:ext cx="13934692" cy="1447864"/>
            <a:chOff x="-2243" y="98673"/>
            <a:chExt cx="18579589" cy="1930485"/>
          </a:xfrm>
        </p:grpSpPr>
        <p:sp>
          <p:nvSpPr>
            <p:cNvPr id="34" name="Freeform 34"/>
            <p:cNvSpPr/>
            <p:nvPr/>
          </p:nvSpPr>
          <p:spPr>
            <a:xfrm>
              <a:off x="5919439" y="1032837"/>
              <a:ext cx="5673029" cy="996321"/>
            </a:xfrm>
            <a:custGeom>
              <a:avLst/>
              <a:gdLst/>
              <a:ahLst/>
              <a:cxnLst/>
              <a:rect l="l" t="t" r="r" b="b"/>
              <a:pathLst>
                <a:path w="6477254" h="1448860">
                  <a:moveTo>
                    <a:pt x="0" y="0"/>
                  </a:moveTo>
                  <a:lnTo>
                    <a:pt x="6477254" y="0"/>
                  </a:lnTo>
                  <a:lnTo>
                    <a:pt x="6477254" y="1448859"/>
                  </a:lnTo>
                  <a:lnTo>
                    <a:pt x="0" y="1448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solidFill>
                  <a:srgbClr val="051D64"/>
                </a:solidFill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-2243" y="98673"/>
              <a:ext cx="1857958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051D6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This optimization converges at exponential rate since after t steps: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64404" y="6748347"/>
            <a:ext cx="13934692" cy="238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Behavior of convergence depends on the factor (1−ηλ):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If |1 −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| &lt; 1⇔ 0 &lt;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 &lt; 2 then xt→0: the algorithm converges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If |1 −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| &gt; 1 then x → ∞: the algorithm diverges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If |1 −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| = 1 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 = 2/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 = 0: never converge</a:t>
            </a: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E3AA3D65-28EA-D27D-7E11-4A86D112F846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Scalar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1FF542F0-2C00-896A-EBF9-802D1F6CA3B1}"/>
              </a:ext>
            </a:extLst>
          </p:cNvPr>
          <p:cNvSpPr txBox="1"/>
          <p:nvPr/>
        </p:nvSpPr>
        <p:spPr>
          <a:xfrm>
            <a:off x="616345" y="1155567"/>
            <a:ext cx="12346524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Using Gradient descent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895600" y="2442221"/>
            <a:ext cx="14079071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chart below showing how </a:t>
            </a:r>
            <a:r>
              <a:rPr lang="en-US" sz="2800" b="1" dirty="0" err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x</a:t>
            </a:r>
            <a:r>
              <a:rPr lang="en-US" sz="2800" b="1" baseline="-25000" dirty="0" err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</a:t>
            </a:r>
            <a:r>
              <a: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/x</a:t>
            </a:r>
            <a:r>
              <a:rPr lang="en-US" sz="2800" b="1" baseline="-25000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</a:t>
            </a: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change over time - how fast the variable converges to 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0</a:t>
            </a: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under different values of 1 − </a:t>
            </a:r>
            <a:r>
              <a:rPr lang="en-US" sz="2800" dirty="0" err="1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815524D5-8A40-0FF3-6EA4-44419B77F837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Scalar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AAD54004-CF88-5771-9BA1-ABB2942A95BB}"/>
              </a:ext>
            </a:extLst>
          </p:cNvPr>
          <p:cNvSpPr txBox="1"/>
          <p:nvPr/>
        </p:nvSpPr>
        <p:spPr>
          <a:xfrm>
            <a:off x="616345" y="1155567"/>
            <a:ext cx="12346524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Using Gradient descent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696A0-A51E-01EA-77D0-3E4AEBEA4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101" y="3850542"/>
            <a:ext cx="11789797" cy="560990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250628" y="5192291"/>
            <a:ext cx="13934692" cy="1222576"/>
            <a:chOff x="0" y="-76200"/>
            <a:chExt cx="18579589" cy="1630101"/>
          </a:xfrm>
        </p:grpSpPr>
        <p:sp>
          <p:nvSpPr>
            <p:cNvPr id="27" name="Freeform 27"/>
            <p:cNvSpPr/>
            <p:nvPr/>
          </p:nvSpPr>
          <p:spPr>
            <a:xfrm>
              <a:off x="6190888" y="3611"/>
              <a:ext cx="4381989" cy="1550290"/>
            </a:xfrm>
            <a:custGeom>
              <a:avLst/>
              <a:gdLst/>
              <a:ahLst/>
              <a:cxnLst/>
              <a:rect l="l" t="t" r="r" b="b"/>
              <a:pathLst>
                <a:path w="5113249" h="1992175">
                  <a:moveTo>
                    <a:pt x="0" y="0"/>
                  </a:moveTo>
                  <a:lnTo>
                    <a:pt x="5113249" y="0"/>
                  </a:lnTo>
                  <a:lnTo>
                    <a:pt x="5113249" y="1992175"/>
                  </a:lnTo>
                  <a:lnTo>
                    <a:pt x="0" y="1992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1857958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After t iterations: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2709297" y="2002193"/>
            <a:ext cx="10395799" cy="1206142"/>
          </a:xfrm>
          <a:custGeom>
            <a:avLst/>
            <a:gdLst/>
            <a:ahLst/>
            <a:cxnLst/>
            <a:rect l="l" t="t" r="r" b="b"/>
            <a:pathLst>
              <a:path w="13861064" h="1608190">
                <a:moveTo>
                  <a:pt x="0" y="0"/>
                </a:moveTo>
                <a:lnTo>
                  <a:pt x="13861064" y="0"/>
                </a:lnTo>
                <a:lnTo>
                  <a:pt x="13861064" y="1608190"/>
                </a:lnTo>
                <a:lnTo>
                  <a:pt x="0" y="16081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1250628" y="3383095"/>
            <a:ext cx="13934692" cy="1723472"/>
            <a:chOff x="0" y="-76200"/>
            <a:chExt cx="18579589" cy="2297962"/>
          </a:xfrm>
        </p:grpSpPr>
        <p:sp>
          <p:nvSpPr>
            <p:cNvPr id="34" name="Freeform 34"/>
            <p:cNvSpPr/>
            <p:nvPr/>
          </p:nvSpPr>
          <p:spPr>
            <a:xfrm>
              <a:off x="4024363" y="684015"/>
              <a:ext cx="10740574" cy="1537747"/>
            </a:xfrm>
            <a:custGeom>
              <a:avLst/>
              <a:gdLst/>
              <a:ahLst/>
              <a:cxnLst/>
              <a:rect l="l" t="t" r="r" b="b"/>
              <a:pathLst>
                <a:path w="10740574" h="1537747">
                  <a:moveTo>
                    <a:pt x="0" y="0"/>
                  </a:moveTo>
                  <a:lnTo>
                    <a:pt x="10740573" y="0"/>
                  </a:lnTo>
                  <a:lnTo>
                    <a:pt x="10740573" y="1537747"/>
                  </a:lnTo>
                  <a:lnTo>
                    <a:pt x="0" y="1537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1857958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Converting to matrices: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54257" y="6579090"/>
            <a:ext cx="16031916" cy="1354402"/>
            <a:chOff x="4839" y="-308209"/>
            <a:chExt cx="21375888" cy="1805868"/>
          </a:xfrm>
        </p:grpSpPr>
        <p:sp>
          <p:nvSpPr>
            <p:cNvPr id="37" name="Freeform 37"/>
            <p:cNvSpPr/>
            <p:nvPr/>
          </p:nvSpPr>
          <p:spPr>
            <a:xfrm>
              <a:off x="5578022" y="718212"/>
              <a:ext cx="7423547" cy="779447"/>
            </a:xfrm>
            <a:custGeom>
              <a:avLst/>
              <a:gdLst/>
              <a:ahLst/>
              <a:cxnLst/>
              <a:rect l="l" t="t" r="r" b="b"/>
              <a:pathLst>
                <a:path w="8126021" h="956003">
                  <a:moveTo>
                    <a:pt x="0" y="0"/>
                  </a:moveTo>
                  <a:lnTo>
                    <a:pt x="8126022" y="0"/>
                  </a:lnTo>
                  <a:lnTo>
                    <a:pt x="8126022" y="956002"/>
                  </a:lnTo>
                  <a:lnTo>
                    <a:pt x="0" y="956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4839" y="-308209"/>
              <a:ext cx="21375888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method converges if and only if the spectral radius is strictly less than 1: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50628" y="8040934"/>
            <a:ext cx="8884815" cy="1373515"/>
            <a:chOff x="0" y="-329303"/>
            <a:chExt cx="11846419" cy="1831354"/>
          </a:xfrm>
        </p:grpSpPr>
        <p:sp>
          <p:nvSpPr>
            <p:cNvPr id="40" name="Freeform 40"/>
            <p:cNvSpPr/>
            <p:nvPr/>
          </p:nvSpPr>
          <p:spPr>
            <a:xfrm>
              <a:off x="6698870" y="722603"/>
              <a:ext cx="4536825" cy="779448"/>
            </a:xfrm>
            <a:custGeom>
              <a:avLst/>
              <a:gdLst/>
              <a:ahLst/>
              <a:cxnLst/>
              <a:rect l="l" t="t" r="r" b="b"/>
              <a:pathLst>
                <a:path w="6146315" h="1289437">
                  <a:moveTo>
                    <a:pt x="0" y="0"/>
                  </a:moveTo>
                  <a:lnTo>
                    <a:pt x="6146314" y="0"/>
                  </a:lnTo>
                  <a:lnTo>
                    <a:pt x="6146314" y="1289437"/>
                  </a:lnTo>
                  <a:lnTo>
                    <a:pt x="0" y="1289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29303"/>
              <a:ext cx="1184641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vi-VN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Stability </a:t>
              </a: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region for Momentum:</a:t>
              </a:r>
            </a:p>
          </p:txBody>
        </p:sp>
      </p:grpSp>
      <p:sp>
        <p:nvSpPr>
          <p:cNvPr id="42" name="TextBox 26">
            <a:extLst>
              <a:ext uri="{FF2B5EF4-FFF2-40B4-BE49-F238E27FC236}">
                <a16:creationId xmlns:a16="http://schemas.microsoft.com/office/drawing/2014/main" id="{A8190D35-1D8A-D5D1-525B-11D850785130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Scalar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3" name="TextBox 32">
            <a:extLst>
              <a:ext uri="{FF2B5EF4-FFF2-40B4-BE49-F238E27FC236}">
                <a16:creationId xmlns:a16="http://schemas.microsoft.com/office/drawing/2014/main" id="{8E422439-7058-5490-535B-D80A6E03E5C5}"/>
              </a:ext>
            </a:extLst>
          </p:cNvPr>
          <p:cNvSpPr txBox="1"/>
          <p:nvPr/>
        </p:nvSpPr>
        <p:spPr>
          <a:xfrm>
            <a:off x="616345" y="1155567"/>
            <a:ext cx="12346524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Using </a:t>
            </a:r>
            <a:r>
              <a:rPr lang="vi-VN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Momentum</a:t>
            </a:r>
            <a:endParaRPr lang="en-US" sz="2800" b="1" dirty="0">
              <a:solidFill>
                <a:srgbClr val="051D6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444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14200" y="571500"/>
            <a:ext cx="10519445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47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Training Neural Networks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4" name="TextBox 38">
            <a:extLst>
              <a:ext uri="{FF2B5EF4-FFF2-40B4-BE49-F238E27FC236}">
                <a16:creationId xmlns:a16="http://schemas.microsoft.com/office/drawing/2014/main" id="{C14CB517-D2DE-B0EB-7DA4-40BFCA5C3720}"/>
              </a:ext>
            </a:extLst>
          </p:cNvPr>
          <p:cNvSpPr txBox="1"/>
          <p:nvPr/>
        </p:nvSpPr>
        <p:spPr>
          <a:xfrm>
            <a:off x="762000" y="2099047"/>
            <a:ext cx="16031916" cy="177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1. Dataset: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60 000 training images, 10 000 testing images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28 x 28 grayscale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TextBox 38">
            <a:extLst>
              <a:ext uri="{FF2B5EF4-FFF2-40B4-BE49-F238E27FC236}">
                <a16:creationId xmlns:a16="http://schemas.microsoft.com/office/drawing/2014/main" id="{7ED30D63-B918-EFC3-D705-CD101AE78AB0}"/>
              </a:ext>
            </a:extLst>
          </p:cNvPr>
          <p:cNvSpPr txBox="1"/>
          <p:nvPr/>
        </p:nvSpPr>
        <p:spPr>
          <a:xfrm>
            <a:off x="762000" y="4199816"/>
            <a:ext cx="16031916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2. Runtime environment: 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Google Colab CPU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" name="TextBox 38">
            <a:extLst>
              <a:ext uri="{FF2B5EF4-FFF2-40B4-BE49-F238E27FC236}">
                <a16:creationId xmlns:a16="http://schemas.microsoft.com/office/drawing/2014/main" id="{8B034A5C-63D1-5A9F-7473-988C69BE98E7}"/>
              </a:ext>
            </a:extLst>
          </p:cNvPr>
          <p:cNvSpPr txBox="1"/>
          <p:nvPr/>
        </p:nvSpPr>
        <p:spPr>
          <a:xfrm>
            <a:off x="762000" y="5143500"/>
            <a:ext cx="16031916" cy="115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3. Batch size: 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Mini-batch = 64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" name="TextBox 38">
            <a:extLst>
              <a:ext uri="{FF2B5EF4-FFF2-40B4-BE49-F238E27FC236}">
                <a16:creationId xmlns:a16="http://schemas.microsoft.com/office/drawing/2014/main" id="{0E127078-6673-70ED-35E2-D01D964C8DAF}"/>
              </a:ext>
            </a:extLst>
          </p:cNvPr>
          <p:cNvSpPr txBox="1"/>
          <p:nvPr/>
        </p:nvSpPr>
        <p:spPr>
          <a:xfrm>
            <a:off x="762000" y="6531520"/>
            <a:ext cx="16031916" cy="239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4. Benchmark: 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Vanilla SGD: </a:t>
            </a:r>
            <a:r>
              <a:rPr lang="el-GR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0.0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SGD + Momentum: </a:t>
            </a:r>
            <a:r>
              <a:rPr lang="el-GR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0.9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SGD + High Momentum: </a:t>
            </a:r>
            <a:r>
              <a:rPr lang="el-GR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0.99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AC6A4680-0B7B-4928-C922-14A2CE5F54BD}"/>
              </a:ext>
            </a:extLst>
          </p:cNvPr>
          <p:cNvSpPr txBox="1"/>
          <p:nvPr/>
        </p:nvSpPr>
        <p:spPr>
          <a:xfrm>
            <a:off x="12268200" y="1964331"/>
            <a:ext cx="2874202" cy="555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Input (28 x 28)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2D5BA3-3D4F-99F7-2DE6-4E1B37E8800E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>
            <a:off x="13705301" y="2520317"/>
            <a:ext cx="0" cy="626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4C375B32-4C9C-90DA-579E-34062E2A509C}"/>
              </a:ext>
            </a:extLst>
          </p:cNvPr>
          <p:cNvSpPr txBox="1"/>
          <p:nvPr/>
        </p:nvSpPr>
        <p:spPr>
          <a:xfrm>
            <a:off x="10891250" y="3147217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Flatten 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 784 features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29" name="TextBox 38">
            <a:extLst>
              <a:ext uri="{FF2B5EF4-FFF2-40B4-BE49-F238E27FC236}">
                <a16:creationId xmlns:a16="http://schemas.microsoft.com/office/drawing/2014/main" id="{792A6438-2C76-D1A8-7121-6102E7BCAF15}"/>
              </a:ext>
            </a:extLst>
          </p:cNvPr>
          <p:cNvSpPr txBox="1"/>
          <p:nvPr/>
        </p:nvSpPr>
        <p:spPr>
          <a:xfrm>
            <a:off x="10891250" y="4229921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Linear 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784  128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9463AD-2D12-68E4-C3BA-1E37BDE7614B}"/>
              </a:ext>
            </a:extLst>
          </p:cNvPr>
          <p:cNvCxnSpPr>
            <a:cxnSpLocks/>
            <a:stCxn id="22" idx="2"/>
            <a:endCxn id="29" idx="0"/>
          </p:cNvCxnSpPr>
          <p:nvPr/>
        </p:nvCxnSpPr>
        <p:spPr>
          <a:xfrm>
            <a:off x="13705301" y="3703075"/>
            <a:ext cx="0" cy="5268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8">
            <a:extLst>
              <a:ext uri="{FF2B5EF4-FFF2-40B4-BE49-F238E27FC236}">
                <a16:creationId xmlns:a16="http://schemas.microsoft.com/office/drawing/2014/main" id="{35B7E03C-F5FA-6B02-D0E2-91445950F067}"/>
              </a:ext>
            </a:extLst>
          </p:cNvPr>
          <p:cNvSpPr txBox="1"/>
          <p:nvPr/>
        </p:nvSpPr>
        <p:spPr>
          <a:xfrm>
            <a:off x="10891250" y="5352337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ReLU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4" name="TextBox 38">
            <a:extLst>
              <a:ext uri="{FF2B5EF4-FFF2-40B4-BE49-F238E27FC236}">
                <a16:creationId xmlns:a16="http://schemas.microsoft.com/office/drawing/2014/main" id="{25BDE618-A929-2326-7F19-45A96E7A58C1}"/>
              </a:ext>
            </a:extLst>
          </p:cNvPr>
          <p:cNvSpPr txBox="1"/>
          <p:nvPr/>
        </p:nvSpPr>
        <p:spPr>
          <a:xfrm>
            <a:off x="10891250" y="6506523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Linear 128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  64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38">
            <a:extLst>
              <a:ext uri="{FF2B5EF4-FFF2-40B4-BE49-F238E27FC236}">
                <a16:creationId xmlns:a16="http://schemas.microsoft.com/office/drawing/2014/main" id="{57BD3796-0B72-5F90-8834-8B12B16D7D68}"/>
              </a:ext>
            </a:extLst>
          </p:cNvPr>
          <p:cNvSpPr txBox="1"/>
          <p:nvPr/>
        </p:nvSpPr>
        <p:spPr>
          <a:xfrm>
            <a:off x="10891250" y="7725036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ReLU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D7EF50-5BB6-0113-D683-6A035761F360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13705301" y="4785779"/>
            <a:ext cx="0" cy="5665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A76934-1AC6-6E97-232F-12A5AD24A46D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13705301" y="5908195"/>
            <a:ext cx="0" cy="5983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B99562F-301E-193C-8477-70B35D3E5749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13705301" y="7062381"/>
            <a:ext cx="0" cy="662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38">
            <a:extLst>
              <a:ext uri="{FF2B5EF4-FFF2-40B4-BE49-F238E27FC236}">
                <a16:creationId xmlns:a16="http://schemas.microsoft.com/office/drawing/2014/main" id="{2D1F7B70-ED9C-9A00-BB4E-4FA789B7FEE9}"/>
              </a:ext>
            </a:extLst>
          </p:cNvPr>
          <p:cNvSpPr txBox="1"/>
          <p:nvPr/>
        </p:nvSpPr>
        <p:spPr>
          <a:xfrm>
            <a:off x="10891250" y="8897370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Linear 64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  10 logits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55BEEA-59F1-C4A0-FC5B-3236CDFA9EAB}"/>
              </a:ext>
            </a:extLst>
          </p:cNvPr>
          <p:cNvCxnSpPr>
            <a:cxnSpLocks/>
            <a:stCxn id="35" idx="2"/>
            <a:endCxn id="55" idx="0"/>
          </p:cNvCxnSpPr>
          <p:nvPr/>
        </p:nvCxnSpPr>
        <p:spPr>
          <a:xfrm>
            <a:off x="13705301" y="8280894"/>
            <a:ext cx="0" cy="6164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458B0-3938-1917-C5F4-B1A88877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F09BE9-DE2E-B7A8-C199-C81E89AD13B7}"/>
              </a:ext>
            </a:extLst>
          </p:cNvPr>
          <p:cNvSpPr/>
          <p:nvPr/>
        </p:nvSpPr>
        <p:spPr>
          <a:xfrm>
            <a:off x="38100" y="-2222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A6CB8DB-770D-BFC5-0A1E-103A11B697AA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4DD4691-9FA5-15CF-9F05-D1A26032D540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7BF787D-A270-6C91-4892-38BC91AB4B0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6A19D9B-3379-9926-2E41-E87A7F9B08A1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52F21AD-67E6-4189-5764-A0FC500E73AA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65BE336-7534-263C-2BF5-1AF491B17B87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35863E45-D522-0ACE-F9D3-8AB972399B75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8FCAE69-DB96-3BDE-6508-990635EBBF37}"/>
              </a:ext>
            </a:extLst>
          </p:cNvPr>
          <p:cNvSpPr txBox="1"/>
          <p:nvPr/>
        </p:nvSpPr>
        <p:spPr>
          <a:xfrm>
            <a:off x="654862" y="422186"/>
            <a:ext cx="16490138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47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performs better of time and accuracy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F3D6B7-41C6-97B1-77EE-3C4985EBD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830" y="2655996"/>
            <a:ext cx="14476339" cy="610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96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4DF63-2D59-ED1F-AECE-0C0BCC704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6692D9B-E4ED-25B8-BF49-45B7F52D08B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AFBCC3A-A4C9-7E6B-295A-072D693C96B7}"/>
              </a:ext>
            </a:extLst>
          </p:cNvPr>
          <p:cNvGrpSpPr/>
          <p:nvPr/>
        </p:nvGrpSpPr>
        <p:grpSpPr>
          <a:xfrm>
            <a:off x="14475073" y="-294755"/>
            <a:ext cx="6487098" cy="5029235"/>
            <a:chOff x="0" y="0"/>
            <a:chExt cx="454457" cy="3523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2C3C461-9F56-5CD1-1ACC-00E07A122122}"/>
                </a:ext>
              </a:extLst>
            </p:cNvPr>
            <p:cNvSpPr/>
            <p:nvPr/>
          </p:nvSpPr>
          <p:spPr>
            <a:xfrm>
              <a:off x="11593" y="0"/>
              <a:ext cx="431272" cy="352326"/>
            </a:xfrm>
            <a:custGeom>
              <a:avLst/>
              <a:gdLst/>
              <a:ahLst/>
              <a:cxnLst/>
              <a:rect l="l" t="t" r="r" b="b"/>
              <a:pathLst>
                <a:path w="431272" h="352326">
                  <a:moveTo>
                    <a:pt x="212215" y="0"/>
                  </a:moveTo>
                  <a:lnTo>
                    <a:pt x="15856" y="0"/>
                  </a:lnTo>
                  <a:cubicBezTo>
                    <a:pt x="10192" y="0"/>
                    <a:pt x="4959" y="3021"/>
                    <a:pt x="2126" y="7925"/>
                  </a:cubicBezTo>
                  <a:cubicBezTo>
                    <a:pt x="-707" y="12829"/>
                    <a:pt x="-709" y="18872"/>
                    <a:pt x="2121" y="23778"/>
                  </a:cubicBezTo>
                  <a:lnTo>
                    <a:pt x="177893" y="328548"/>
                  </a:lnTo>
                  <a:cubicBezTo>
                    <a:pt x="186379" y="343261"/>
                    <a:pt x="202072" y="352326"/>
                    <a:pt x="219056" y="352326"/>
                  </a:cubicBezTo>
                  <a:lnTo>
                    <a:pt x="415415" y="352326"/>
                  </a:lnTo>
                  <a:cubicBezTo>
                    <a:pt x="421079" y="352326"/>
                    <a:pt x="426313" y="349305"/>
                    <a:pt x="429145" y="344401"/>
                  </a:cubicBezTo>
                  <a:cubicBezTo>
                    <a:pt x="431978" y="339497"/>
                    <a:pt x="431980" y="333454"/>
                    <a:pt x="429151" y="328548"/>
                  </a:cubicBezTo>
                  <a:lnTo>
                    <a:pt x="253378" y="23778"/>
                  </a:lnTo>
                  <a:cubicBezTo>
                    <a:pt x="244893" y="9065"/>
                    <a:pt x="229200" y="0"/>
                    <a:pt x="212215" y="0"/>
                  </a:cubicBezTo>
                  <a:close/>
                </a:path>
              </a:pathLst>
            </a:custGeom>
            <a:blipFill>
              <a:blip r:embed="rId3"/>
              <a:stretch>
                <a:fillRect l="-11831" r="-118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A7F447-B3D8-36E9-E0A4-8A2EC5C0AB98}"/>
              </a:ext>
            </a:extLst>
          </p:cNvPr>
          <p:cNvGrpSpPr/>
          <p:nvPr/>
        </p:nvGrpSpPr>
        <p:grpSpPr>
          <a:xfrm>
            <a:off x="0" y="9806806"/>
            <a:ext cx="18441919" cy="480194"/>
            <a:chOff x="0" y="0"/>
            <a:chExt cx="5441694" cy="1416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76DF6EC-E437-89A6-ECC8-4E84256A8FA3}"/>
                </a:ext>
              </a:extLst>
            </p:cNvPr>
            <p:cNvSpPr/>
            <p:nvPr/>
          </p:nvSpPr>
          <p:spPr>
            <a:xfrm>
              <a:off x="0" y="0"/>
              <a:ext cx="5441694" cy="141692"/>
            </a:xfrm>
            <a:custGeom>
              <a:avLst/>
              <a:gdLst/>
              <a:ahLst/>
              <a:cxnLst/>
              <a:rect l="l" t="t" r="r" b="b"/>
              <a:pathLst>
                <a:path w="5441694" h="141692">
                  <a:moveTo>
                    <a:pt x="21410" y="0"/>
                  </a:moveTo>
                  <a:lnTo>
                    <a:pt x="5420284" y="0"/>
                  </a:lnTo>
                  <a:cubicBezTo>
                    <a:pt x="5425962" y="0"/>
                    <a:pt x="5431408" y="2256"/>
                    <a:pt x="5435423" y="6271"/>
                  </a:cubicBezTo>
                  <a:cubicBezTo>
                    <a:pt x="5439438" y="10286"/>
                    <a:pt x="5441694" y="15732"/>
                    <a:pt x="5441694" y="21410"/>
                  </a:cubicBezTo>
                  <a:lnTo>
                    <a:pt x="5441694" y="120282"/>
                  </a:lnTo>
                  <a:cubicBezTo>
                    <a:pt x="5441694" y="125960"/>
                    <a:pt x="5439438" y="131406"/>
                    <a:pt x="5435423" y="135421"/>
                  </a:cubicBezTo>
                  <a:cubicBezTo>
                    <a:pt x="5431408" y="139436"/>
                    <a:pt x="5425962" y="141692"/>
                    <a:pt x="5420284" y="141692"/>
                  </a:cubicBezTo>
                  <a:lnTo>
                    <a:pt x="21410" y="141692"/>
                  </a:lnTo>
                  <a:cubicBezTo>
                    <a:pt x="15732" y="141692"/>
                    <a:pt x="10286" y="139436"/>
                    <a:pt x="6271" y="135421"/>
                  </a:cubicBezTo>
                  <a:cubicBezTo>
                    <a:pt x="2256" y="131406"/>
                    <a:pt x="0" y="125960"/>
                    <a:pt x="0" y="120282"/>
                  </a:cubicBezTo>
                  <a:lnTo>
                    <a:pt x="0" y="21410"/>
                  </a:lnTo>
                  <a:cubicBezTo>
                    <a:pt x="0" y="15732"/>
                    <a:pt x="2256" y="10286"/>
                    <a:pt x="6271" y="6271"/>
                  </a:cubicBezTo>
                  <a:cubicBezTo>
                    <a:pt x="10286" y="2256"/>
                    <a:pt x="15732" y="0"/>
                    <a:pt x="21410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20F6172-8D73-4A2B-BB7B-EC124BC3EC73}"/>
                </a:ext>
              </a:extLst>
            </p:cNvPr>
            <p:cNvSpPr txBox="1"/>
            <p:nvPr/>
          </p:nvSpPr>
          <p:spPr>
            <a:xfrm>
              <a:off x="0" y="-47625"/>
              <a:ext cx="5441694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728D138D-CE07-B909-E152-0585EC6ED371}"/>
              </a:ext>
            </a:extLst>
          </p:cNvPr>
          <p:cNvSpPr/>
          <p:nvPr/>
        </p:nvSpPr>
        <p:spPr>
          <a:xfrm>
            <a:off x="-193397" y="-108627"/>
            <a:ext cx="4287337" cy="412575"/>
          </a:xfrm>
          <a:custGeom>
            <a:avLst/>
            <a:gdLst/>
            <a:ahLst/>
            <a:cxnLst/>
            <a:rect l="l" t="t" r="r" b="b"/>
            <a:pathLst>
              <a:path w="4287337" h="412575">
                <a:moveTo>
                  <a:pt x="0" y="0"/>
                </a:moveTo>
                <a:lnTo>
                  <a:pt x="4287337" y="0"/>
                </a:lnTo>
                <a:lnTo>
                  <a:pt x="4287337" y="412576"/>
                </a:lnTo>
                <a:lnTo>
                  <a:pt x="0" y="41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AEA214E4-C6DD-C67D-ADAC-8E894F86DDB7}"/>
              </a:ext>
            </a:extLst>
          </p:cNvPr>
          <p:cNvGrpSpPr/>
          <p:nvPr/>
        </p:nvGrpSpPr>
        <p:grpSpPr>
          <a:xfrm>
            <a:off x="-1404985" y="-723743"/>
            <a:ext cx="2809969" cy="2414817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E457ACD-EF2F-1043-4385-41D317A8199D}"/>
                </a:ext>
              </a:extLst>
            </p:cNvPr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9BF2CB9-FD74-2177-66C8-17EFF7758A1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3DBBC09-6405-DD87-FBF9-DE02C5DFB77C}"/>
              </a:ext>
            </a:extLst>
          </p:cNvPr>
          <p:cNvGrpSpPr/>
          <p:nvPr/>
        </p:nvGrpSpPr>
        <p:grpSpPr>
          <a:xfrm>
            <a:off x="17420640" y="7599114"/>
            <a:ext cx="2311589" cy="1817640"/>
            <a:chOff x="0" y="0"/>
            <a:chExt cx="696717" cy="54784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65469D2-BA72-E2BE-C1E2-027C79BEDB61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BDB445D-8CF3-CD10-D789-58D25377F0C7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2F855094-ADF0-7E7F-0C43-822E948DC0D2}"/>
              </a:ext>
            </a:extLst>
          </p:cNvPr>
          <p:cNvSpPr/>
          <p:nvPr/>
        </p:nvSpPr>
        <p:spPr>
          <a:xfrm>
            <a:off x="17092320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9" y="0"/>
                </a:lnTo>
                <a:lnTo>
                  <a:pt x="1351009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FB103BC-B3AA-0EED-8ED0-4B2925454962}"/>
              </a:ext>
            </a:extLst>
          </p:cNvPr>
          <p:cNvGrpSpPr/>
          <p:nvPr/>
        </p:nvGrpSpPr>
        <p:grpSpPr>
          <a:xfrm>
            <a:off x="-2696463" y="5842555"/>
            <a:ext cx="6209024" cy="4791110"/>
            <a:chOff x="0" y="0"/>
            <a:chExt cx="456596" cy="35232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5DCEFE9-4B17-A3D9-D960-1CD8A1EC3BF7}"/>
                </a:ext>
              </a:extLst>
            </p:cNvPr>
            <p:cNvSpPr/>
            <p:nvPr/>
          </p:nvSpPr>
          <p:spPr>
            <a:xfrm>
              <a:off x="12112" y="0"/>
              <a:ext cx="432372" cy="352326"/>
            </a:xfrm>
            <a:custGeom>
              <a:avLst/>
              <a:gdLst/>
              <a:ahLst/>
              <a:cxnLst/>
              <a:rect l="l" t="t" r="r" b="b"/>
              <a:pathLst>
                <a:path w="432372" h="352326">
                  <a:moveTo>
                    <a:pt x="212605" y="0"/>
                  </a:moveTo>
                  <a:lnTo>
                    <a:pt x="16566" y="0"/>
                  </a:lnTo>
                  <a:cubicBezTo>
                    <a:pt x="10649" y="0"/>
                    <a:pt x="5181" y="3156"/>
                    <a:pt x="2221" y="8280"/>
                  </a:cubicBezTo>
                  <a:cubicBezTo>
                    <a:pt x="-738" y="13404"/>
                    <a:pt x="-740" y="19717"/>
                    <a:pt x="2216" y="24843"/>
                  </a:cubicBezTo>
                  <a:lnTo>
                    <a:pt x="176760" y="327483"/>
                  </a:lnTo>
                  <a:cubicBezTo>
                    <a:pt x="185626" y="342855"/>
                    <a:pt x="202021" y="352326"/>
                    <a:pt x="219766" y="352326"/>
                  </a:cubicBezTo>
                  <a:lnTo>
                    <a:pt x="415805" y="352326"/>
                  </a:lnTo>
                  <a:cubicBezTo>
                    <a:pt x="421723" y="352326"/>
                    <a:pt x="427190" y="349170"/>
                    <a:pt x="430150" y="344046"/>
                  </a:cubicBezTo>
                  <a:cubicBezTo>
                    <a:pt x="433110" y="338922"/>
                    <a:pt x="433112" y="332609"/>
                    <a:pt x="430156" y="327483"/>
                  </a:cubicBezTo>
                  <a:lnTo>
                    <a:pt x="255611" y="24843"/>
                  </a:lnTo>
                  <a:cubicBezTo>
                    <a:pt x="246746" y="9471"/>
                    <a:pt x="230350" y="0"/>
                    <a:pt x="212605" y="0"/>
                  </a:cubicBezTo>
                  <a:close/>
                </a:path>
              </a:pathLst>
            </a:custGeom>
            <a:blipFill>
              <a:blip r:embed="rId8"/>
              <a:stretch>
                <a:fillRect l="-11059" r="-110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TextBox 6">
            <a:extLst>
              <a:ext uri="{FF2B5EF4-FFF2-40B4-BE49-F238E27FC236}">
                <a16:creationId xmlns:a16="http://schemas.microsoft.com/office/drawing/2014/main" id="{A7261479-C2F1-693B-7F2E-906F66DEE648}"/>
              </a:ext>
            </a:extLst>
          </p:cNvPr>
          <p:cNvSpPr txBox="1"/>
          <p:nvPr/>
        </p:nvSpPr>
        <p:spPr>
          <a:xfrm>
            <a:off x="4093940" y="4729324"/>
            <a:ext cx="2522712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D1C516-CA7C-2B9E-CF37-A5396607A048}"/>
              </a:ext>
            </a:extLst>
          </p:cNvPr>
          <p:cNvSpPr txBox="1"/>
          <p:nvPr/>
        </p:nvSpPr>
        <p:spPr>
          <a:xfrm>
            <a:off x="6822749" y="4405492"/>
            <a:ext cx="12045577" cy="1156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EXERCISES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584832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5501844" y="2947168"/>
            <a:ext cx="5433558" cy="1009089"/>
          </a:xfrm>
          <a:custGeom>
            <a:avLst/>
            <a:gdLst/>
            <a:ahLst/>
            <a:cxnLst/>
            <a:rect l="l" t="t" r="r" b="b"/>
            <a:pathLst>
              <a:path w="5433558" h="1009089">
                <a:moveTo>
                  <a:pt x="0" y="0"/>
                </a:moveTo>
                <a:lnTo>
                  <a:pt x="5433558" y="0"/>
                </a:lnTo>
                <a:lnTo>
                  <a:pt x="5433558" y="1009089"/>
                </a:lnTo>
                <a:lnTo>
                  <a:pt x="0" y="10090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5819921" y="5143500"/>
            <a:ext cx="5115481" cy="1036213"/>
          </a:xfrm>
          <a:custGeom>
            <a:avLst/>
            <a:gdLst/>
            <a:ahLst/>
            <a:cxnLst/>
            <a:rect l="l" t="t" r="r" b="b"/>
            <a:pathLst>
              <a:path w="5115481" h="1036213">
                <a:moveTo>
                  <a:pt x="0" y="0"/>
                </a:moveTo>
                <a:lnTo>
                  <a:pt x="5115481" y="0"/>
                </a:lnTo>
                <a:lnTo>
                  <a:pt x="5115481" y="1036213"/>
                </a:lnTo>
                <a:lnTo>
                  <a:pt x="0" y="1036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5637558" y="6407992"/>
            <a:ext cx="5605787" cy="2775310"/>
          </a:xfrm>
          <a:custGeom>
            <a:avLst/>
            <a:gdLst/>
            <a:ahLst/>
            <a:cxnLst/>
            <a:rect l="l" t="t" r="r" b="b"/>
            <a:pathLst>
              <a:path w="6257170" h="3110073">
                <a:moveTo>
                  <a:pt x="0" y="0"/>
                </a:moveTo>
                <a:lnTo>
                  <a:pt x="6257170" y="0"/>
                </a:lnTo>
                <a:lnTo>
                  <a:pt x="6257170" y="3110073"/>
                </a:lnTo>
                <a:lnTo>
                  <a:pt x="0" y="311007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1: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13758" y="1571565"/>
            <a:ext cx="13769042" cy="1171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Use other combinations of momentum hyperparameters and learning rates and observe and analyze the different experimental results.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7384" y="4230461"/>
            <a:ext cx="12346524" cy="55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We </a:t>
            </a:r>
            <a:r>
              <a:rPr lang="en-US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calculate gradient descent: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7384" y="7397885"/>
            <a:ext cx="12346524" cy="55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Momentum Update: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677307" y="9853789"/>
            <a:ext cx="3316080" cy="537986"/>
            <a:chOff x="0" y="0"/>
            <a:chExt cx="873371" cy="141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3371" cy="141692"/>
            </a:xfrm>
            <a:custGeom>
              <a:avLst/>
              <a:gdLst/>
              <a:ahLst/>
              <a:cxnLst/>
              <a:rect l="l" t="t" r="r" b="b"/>
              <a:pathLst>
                <a:path w="873371" h="141692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67061" y="7977288"/>
            <a:ext cx="5210521" cy="4477792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815244" y="7977288"/>
            <a:ext cx="5210521" cy="4477792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086099" y="8646380"/>
            <a:ext cx="2809969" cy="2414817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767061" y="-591955"/>
            <a:ext cx="3389686" cy="2665365"/>
            <a:chOff x="0" y="0"/>
            <a:chExt cx="696717" cy="547840"/>
          </a:xfrm>
        </p:grpSpPr>
        <p:sp>
          <p:nvSpPr>
            <p:cNvPr id="19" name="Freeform 19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22" name="Freeform 22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043734" y="-9253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64B360-F0D5-675A-F7EC-0DDFCF756E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5532" y="1543356"/>
            <a:ext cx="11655348" cy="8291190"/>
          </a:xfrm>
          <a:prstGeom prst="rect">
            <a:avLst/>
          </a:prstGeom>
        </p:spPr>
      </p:pic>
      <p:sp>
        <p:nvSpPr>
          <p:cNvPr id="31" name="TextBox 29">
            <a:extLst>
              <a:ext uri="{FF2B5EF4-FFF2-40B4-BE49-F238E27FC236}">
                <a16:creationId xmlns:a16="http://schemas.microsoft.com/office/drawing/2014/main" id="{05619DD5-2FCF-D9C7-BD3E-551A34A564A7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1: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029656" y="1499424"/>
            <a:ext cx="12346524" cy="117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Try out gradient descent and momentum for a quadratic problem where you have multiple eigenvalues, i.e.,</a:t>
            </a:r>
          </a:p>
        </p:txBody>
      </p:sp>
      <p:sp>
        <p:nvSpPr>
          <p:cNvPr id="29" name="Freeform 29"/>
          <p:cNvSpPr/>
          <p:nvPr/>
        </p:nvSpPr>
        <p:spPr>
          <a:xfrm>
            <a:off x="5103524" y="2727018"/>
            <a:ext cx="5809338" cy="1178209"/>
          </a:xfrm>
          <a:custGeom>
            <a:avLst/>
            <a:gdLst/>
            <a:ahLst/>
            <a:cxnLst/>
            <a:rect l="l" t="t" r="r" b="b"/>
            <a:pathLst>
              <a:path w="6055938" h="1422441">
                <a:moveTo>
                  <a:pt x="0" y="0"/>
                </a:moveTo>
                <a:lnTo>
                  <a:pt x="6055938" y="0"/>
                </a:lnTo>
                <a:lnTo>
                  <a:pt x="6055938" y="1422441"/>
                </a:lnTo>
                <a:lnTo>
                  <a:pt x="0" y="14224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1461837" y="4756191"/>
            <a:ext cx="12346524" cy="1427488"/>
            <a:chOff x="0" y="-76200"/>
            <a:chExt cx="16462031" cy="1903317"/>
          </a:xfrm>
        </p:grpSpPr>
        <p:sp>
          <p:nvSpPr>
            <p:cNvPr id="32" name="Freeform 32"/>
            <p:cNvSpPr/>
            <p:nvPr/>
          </p:nvSpPr>
          <p:spPr>
            <a:xfrm>
              <a:off x="5705570" y="854048"/>
              <a:ext cx="6045806" cy="973069"/>
            </a:xfrm>
            <a:custGeom>
              <a:avLst/>
              <a:gdLst/>
              <a:ahLst/>
              <a:cxnLst/>
              <a:rect l="l" t="t" r="r" b="b"/>
              <a:pathLst>
                <a:path w="8496425" h="1869465">
                  <a:moveTo>
                    <a:pt x="0" y="0"/>
                  </a:moveTo>
                  <a:lnTo>
                    <a:pt x="8496425" y="0"/>
                  </a:lnTo>
                  <a:lnTo>
                    <a:pt x="8496425" y="1869465"/>
                  </a:lnTo>
                  <a:lnTo>
                    <a:pt x="0" y="1869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-496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1646203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vi-VN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We </a:t>
              </a: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calculate gradient descent use the formula: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91602" y="6331890"/>
            <a:ext cx="8950422" cy="2554385"/>
            <a:chOff x="0" y="-76200"/>
            <a:chExt cx="11933896" cy="3405846"/>
          </a:xfrm>
        </p:grpSpPr>
        <p:sp>
          <p:nvSpPr>
            <p:cNvPr id="35" name="Freeform 35"/>
            <p:cNvSpPr/>
            <p:nvPr/>
          </p:nvSpPr>
          <p:spPr>
            <a:xfrm>
              <a:off x="5443677" y="1021017"/>
              <a:ext cx="6490219" cy="2308629"/>
            </a:xfrm>
            <a:custGeom>
              <a:avLst/>
              <a:gdLst/>
              <a:ahLst/>
              <a:cxnLst/>
              <a:rect l="l" t="t" r="r" b="b"/>
              <a:pathLst>
                <a:path w="7085873" h="2934553">
                  <a:moveTo>
                    <a:pt x="0" y="0"/>
                  </a:moveTo>
                  <a:lnTo>
                    <a:pt x="7085873" y="0"/>
                  </a:lnTo>
                  <a:lnTo>
                    <a:pt x="7085873" y="2934553"/>
                  </a:lnTo>
                  <a:lnTo>
                    <a:pt x="0" y="2934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601862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Momentum Update:</a:t>
              </a:r>
            </a:p>
          </p:txBody>
        </p:sp>
      </p:grpSp>
      <p:sp>
        <p:nvSpPr>
          <p:cNvPr id="37" name="TextBox 29">
            <a:extLst>
              <a:ext uri="{FF2B5EF4-FFF2-40B4-BE49-F238E27FC236}">
                <a16:creationId xmlns:a16="http://schemas.microsoft.com/office/drawing/2014/main" id="{6C7EA9CC-DB5C-DAB3-98F6-CC0DFBC5087E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2: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8" name="TextBox 28">
            <a:extLst>
              <a:ext uri="{FF2B5EF4-FFF2-40B4-BE49-F238E27FC236}">
                <a16:creationId xmlns:a16="http://schemas.microsoft.com/office/drawing/2014/main" id="{48DD41D9-6EEE-BABE-2C8D-CF66722A9186}"/>
              </a:ext>
            </a:extLst>
          </p:cNvPr>
          <p:cNvSpPr txBox="1"/>
          <p:nvPr/>
        </p:nvSpPr>
        <p:spPr>
          <a:xfrm>
            <a:off x="1005574" y="3798387"/>
            <a:ext cx="12346524" cy="55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Plot how the values of x decrease for the initialization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CFE6CED-B83C-3F59-5A67-30D77B067D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09043" y="3762161"/>
            <a:ext cx="1218786" cy="6284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600"/>
          </a:p>
        </p:txBody>
      </p:sp>
      <p:grpSp>
        <p:nvGrpSpPr>
          <p:cNvPr id="3" name="Group 3"/>
          <p:cNvGrpSpPr/>
          <p:nvPr/>
        </p:nvGrpSpPr>
        <p:grpSpPr>
          <a:xfrm>
            <a:off x="-5251465" y="2778675"/>
            <a:ext cx="10502929" cy="9025955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6760" y="0"/>
              <a:ext cx="799279" cy="698500"/>
            </a:xfrm>
            <a:custGeom>
              <a:avLst/>
              <a:gdLst/>
              <a:ahLst/>
              <a:cxnLst/>
              <a:rect l="l" t="t" r="r" b="b"/>
              <a:pathLst>
                <a:path w="799279" h="698500">
                  <a:moveTo>
                    <a:pt x="793436" y="370912"/>
                  </a:moveTo>
                  <a:lnTo>
                    <a:pt x="615444" y="676838"/>
                  </a:lnTo>
                  <a:cubicBezTo>
                    <a:pt x="607640" y="690249"/>
                    <a:pt x="593294" y="698500"/>
                    <a:pt x="577778" y="698500"/>
                  </a:cubicBezTo>
                  <a:lnTo>
                    <a:pt x="221502" y="698500"/>
                  </a:lnTo>
                  <a:cubicBezTo>
                    <a:pt x="205986" y="698500"/>
                    <a:pt x="191640" y="690249"/>
                    <a:pt x="183836" y="676838"/>
                  </a:cubicBezTo>
                  <a:lnTo>
                    <a:pt x="5844" y="370912"/>
                  </a:lnTo>
                  <a:cubicBezTo>
                    <a:pt x="-1947" y="357522"/>
                    <a:pt x="-1947" y="340978"/>
                    <a:pt x="5844" y="327588"/>
                  </a:cubicBezTo>
                  <a:lnTo>
                    <a:pt x="183836" y="21662"/>
                  </a:lnTo>
                  <a:cubicBezTo>
                    <a:pt x="191640" y="8251"/>
                    <a:pt x="205986" y="0"/>
                    <a:pt x="221502" y="0"/>
                  </a:cubicBezTo>
                  <a:lnTo>
                    <a:pt x="577778" y="0"/>
                  </a:lnTo>
                  <a:cubicBezTo>
                    <a:pt x="593294" y="0"/>
                    <a:pt x="607640" y="8251"/>
                    <a:pt x="615444" y="21662"/>
                  </a:cubicBezTo>
                  <a:lnTo>
                    <a:pt x="793436" y="327588"/>
                  </a:lnTo>
                  <a:cubicBezTo>
                    <a:pt x="801227" y="340978"/>
                    <a:pt x="801227" y="357522"/>
                    <a:pt x="793436" y="370912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9562753" y="9348534"/>
            <a:ext cx="3759752" cy="3332081"/>
          </a:xfrm>
          <a:custGeom>
            <a:avLst/>
            <a:gdLst/>
            <a:ahLst/>
            <a:cxnLst/>
            <a:rect l="l" t="t" r="r" b="b"/>
            <a:pathLst>
              <a:path w="3759752" h="3332081">
                <a:moveTo>
                  <a:pt x="0" y="3332081"/>
                </a:moveTo>
                <a:lnTo>
                  <a:pt x="3759752" y="3332081"/>
                </a:lnTo>
                <a:lnTo>
                  <a:pt x="3759752" y="0"/>
                </a:lnTo>
                <a:lnTo>
                  <a:pt x="0" y="0"/>
                </a:lnTo>
                <a:lnTo>
                  <a:pt x="0" y="3332081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038415" y="3810817"/>
            <a:ext cx="3389686" cy="2665365"/>
            <a:chOff x="0" y="0"/>
            <a:chExt cx="696717" cy="547840"/>
          </a:xfrm>
        </p:grpSpPr>
        <p:sp>
          <p:nvSpPr>
            <p:cNvPr id="8" name="Freeform 8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7353578">
            <a:off x="1207125" y="8414815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103162" y="6854186"/>
            <a:ext cx="3730241" cy="3205676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5039" y="0"/>
              <a:ext cx="802723" cy="698500"/>
            </a:xfrm>
            <a:custGeom>
              <a:avLst/>
              <a:gdLst/>
              <a:ahLst/>
              <a:cxnLst/>
              <a:rect l="l" t="t" r="r" b="b"/>
              <a:pathLst>
                <a:path w="802723" h="698500">
                  <a:moveTo>
                    <a:pt x="798367" y="365395"/>
                  </a:moveTo>
                  <a:lnTo>
                    <a:pt x="613955" y="682355"/>
                  </a:lnTo>
                  <a:cubicBezTo>
                    <a:pt x="608139" y="692351"/>
                    <a:pt x="597447" y="698500"/>
                    <a:pt x="585882" y="698500"/>
                  </a:cubicBezTo>
                  <a:lnTo>
                    <a:pt x="216840" y="698500"/>
                  </a:lnTo>
                  <a:cubicBezTo>
                    <a:pt x="205275" y="698500"/>
                    <a:pt x="194583" y="692351"/>
                    <a:pt x="188767" y="682355"/>
                  </a:cubicBezTo>
                  <a:lnTo>
                    <a:pt x="4355" y="365395"/>
                  </a:lnTo>
                  <a:cubicBezTo>
                    <a:pt x="-1452" y="355415"/>
                    <a:pt x="-1452" y="343085"/>
                    <a:pt x="4355" y="333105"/>
                  </a:cubicBezTo>
                  <a:lnTo>
                    <a:pt x="188767" y="16145"/>
                  </a:lnTo>
                  <a:cubicBezTo>
                    <a:pt x="194583" y="6149"/>
                    <a:pt x="205275" y="0"/>
                    <a:pt x="216840" y="0"/>
                  </a:cubicBezTo>
                  <a:lnTo>
                    <a:pt x="585882" y="0"/>
                  </a:lnTo>
                  <a:cubicBezTo>
                    <a:pt x="597447" y="0"/>
                    <a:pt x="608139" y="6149"/>
                    <a:pt x="613955" y="16145"/>
                  </a:cubicBezTo>
                  <a:lnTo>
                    <a:pt x="798367" y="333105"/>
                  </a:lnTo>
                  <a:cubicBezTo>
                    <a:pt x="804174" y="343085"/>
                    <a:pt x="804174" y="355415"/>
                    <a:pt x="798367" y="3653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709180" y="2356463"/>
            <a:ext cx="10159941" cy="8731199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7400" y="0"/>
              <a:ext cx="798001" cy="698500"/>
            </a:xfrm>
            <a:custGeom>
              <a:avLst/>
              <a:gdLst/>
              <a:ahLst/>
              <a:cxnLst/>
              <a:rect l="l" t="t" r="r" b="b"/>
              <a:pathLst>
                <a:path w="798001" h="698500">
                  <a:moveTo>
                    <a:pt x="791605" y="372961"/>
                  </a:moveTo>
                  <a:lnTo>
                    <a:pt x="615995" y="674789"/>
                  </a:lnTo>
                  <a:cubicBezTo>
                    <a:pt x="607454" y="689469"/>
                    <a:pt x="591752" y="698500"/>
                    <a:pt x="574768" y="698500"/>
                  </a:cubicBezTo>
                  <a:lnTo>
                    <a:pt x="223232" y="698500"/>
                  </a:lnTo>
                  <a:cubicBezTo>
                    <a:pt x="206248" y="698500"/>
                    <a:pt x="190546" y="689469"/>
                    <a:pt x="182005" y="674789"/>
                  </a:cubicBezTo>
                  <a:lnTo>
                    <a:pt x="6395" y="372961"/>
                  </a:lnTo>
                  <a:cubicBezTo>
                    <a:pt x="-2132" y="358304"/>
                    <a:pt x="-2132" y="340196"/>
                    <a:pt x="6395" y="325539"/>
                  </a:cubicBezTo>
                  <a:lnTo>
                    <a:pt x="182005" y="23711"/>
                  </a:lnTo>
                  <a:cubicBezTo>
                    <a:pt x="190546" y="9031"/>
                    <a:pt x="206248" y="0"/>
                    <a:pt x="223232" y="0"/>
                  </a:cubicBezTo>
                  <a:lnTo>
                    <a:pt x="574768" y="0"/>
                  </a:lnTo>
                  <a:cubicBezTo>
                    <a:pt x="591752" y="0"/>
                    <a:pt x="607454" y="9031"/>
                    <a:pt x="615995" y="23711"/>
                  </a:cubicBezTo>
                  <a:lnTo>
                    <a:pt x="791605" y="325539"/>
                  </a:lnTo>
                  <a:cubicBezTo>
                    <a:pt x="800132" y="340196"/>
                    <a:pt x="800132" y="358304"/>
                    <a:pt x="791605" y="372961"/>
                  </a:cubicBezTo>
                  <a:close/>
                </a:path>
              </a:pathLst>
            </a:custGeom>
            <a:blipFill>
              <a:blip r:embed="rId6"/>
              <a:stretch>
                <a:fillRect l="-15588" r="-15588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42629" y="-5751980"/>
            <a:ext cx="10502929" cy="8530655"/>
            <a:chOff x="0" y="0"/>
            <a:chExt cx="812800" cy="660170"/>
          </a:xfrm>
        </p:grpSpPr>
        <p:sp>
          <p:nvSpPr>
            <p:cNvPr id="17" name="Freeform 17"/>
            <p:cNvSpPr/>
            <p:nvPr/>
          </p:nvSpPr>
          <p:spPr>
            <a:xfrm>
              <a:off x="7096" y="0"/>
              <a:ext cx="798609" cy="660170"/>
            </a:xfrm>
            <a:custGeom>
              <a:avLst/>
              <a:gdLst/>
              <a:ahLst/>
              <a:cxnLst/>
              <a:rect l="l" t="t" r="r" b="b"/>
              <a:pathLst>
                <a:path w="798609" h="660170">
                  <a:moveTo>
                    <a:pt x="792566" y="351427"/>
                  </a:moveTo>
                  <a:lnTo>
                    <a:pt x="615642" y="638827"/>
                  </a:lnTo>
                  <a:cubicBezTo>
                    <a:pt x="607477" y="652091"/>
                    <a:pt x="593017" y="660170"/>
                    <a:pt x="577442" y="660170"/>
                  </a:cubicBezTo>
                  <a:lnTo>
                    <a:pt x="221166" y="660170"/>
                  </a:lnTo>
                  <a:cubicBezTo>
                    <a:pt x="205591" y="660170"/>
                    <a:pt x="191131" y="652091"/>
                    <a:pt x="182966" y="638827"/>
                  </a:cubicBezTo>
                  <a:lnTo>
                    <a:pt x="6042" y="351427"/>
                  </a:lnTo>
                  <a:cubicBezTo>
                    <a:pt x="-2014" y="338339"/>
                    <a:pt x="-2014" y="321830"/>
                    <a:pt x="6042" y="308743"/>
                  </a:cubicBezTo>
                  <a:lnTo>
                    <a:pt x="182966" y="21342"/>
                  </a:lnTo>
                  <a:cubicBezTo>
                    <a:pt x="191131" y="8079"/>
                    <a:pt x="205591" y="0"/>
                    <a:pt x="221166" y="0"/>
                  </a:cubicBezTo>
                  <a:lnTo>
                    <a:pt x="577442" y="0"/>
                  </a:lnTo>
                  <a:cubicBezTo>
                    <a:pt x="593017" y="0"/>
                    <a:pt x="607477" y="8079"/>
                    <a:pt x="615642" y="21342"/>
                  </a:cubicBezTo>
                  <a:lnTo>
                    <a:pt x="792566" y="308743"/>
                  </a:lnTo>
                  <a:cubicBezTo>
                    <a:pt x="800622" y="321830"/>
                    <a:pt x="800622" y="338339"/>
                    <a:pt x="792566" y="351427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07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573908" y="-4096368"/>
            <a:ext cx="8000049" cy="6452831"/>
            <a:chOff x="0" y="0"/>
            <a:chExt cx="812800" cy="655604"/>
          </a:xfrm>
        </p:grpSpPr>
        <p:sp>
          <p:nvSpPr>
            <p:cNvPr id="20" name="Freeform 20"/>
            <p:cNvSpPr/>
            <p:nvPr/>
          </p:nvSpPr>
          <p:spPr>
            <a:xfrm>
              <a:off x="9371" y="0"/>
              <a:ext cx="794058" cy="655604"/>
            </a:xfrm>
            <a:custGeom>
              <a:avLst/>
              <a:gdLst/>
              <a:ahLst/>
              <a:cxnLst/>
              <a:rect l="l" t="t" r="r" b="b"/>
              <a:pathLst>
                <a:path w="794058" h="655604">
                  <a:moveTo>
                    <a:pt x="786093" y="355768"/>
                  </a:moveTo>
                  <a:lnTo>
                    <a:pt x="617565" y="627638"/>
                  </a:lnTo>
                  <a:cubicBezTo>
                    <a:pt x="606786" y="645025"/>
                    <a:pt x="587783" y="655604"/>
                    <a:pt x="567326" y="655604"/>
                  </a:cubicBezTo>
                  <a:lnTo>
                    <a:pt x="226732" y="655604"/>
                  </a:lnTo>
                  <a:cubicBezTo>
                    <a:pt x="206275" y="655604"/>
                    <a:pt x="187272" y="645025"/>
                    <a:pt x="176493" y="627638"/>
                  </a:cubicBezTo>
                  <a:lnTo>
                    <a:pt x="7965" y="355768"/>
                  </a:lnTo>
                  <a:cubicBezTo>
                    <a:pt x="-2655" y="338636"/>
                    <a:pt x="-2655" y="316968"/>
                    <a:pt x="7965" y="299836"/>
                  </a:cubicBezTo>
                  <a:lnTo>
                    <a:pt x="176493" y="27966"/>
                  </a:lnTo>
                  <a:cubicBezTo>
                    <a:pt x="187272" y="10578"/>
                    <a:pt x="206275" y="0"/>
                    <a:pt x="226732" y="0"/>
                  </a:cubicBezTo>
                  <a:lnTo>
                    <a:pt x="567326" y="0"/>
                  </a:lnTo>
                  <a:cubicBezTo>
                    <a:pt x="587783" y="0"/>
                    <a:pt x="606786" y="10578"/>
                    <a:pt x="617565" y="27966"/>
                  </a:cubicBezTo>
                  <a:lnTo>
                    <a:pt x="786093" y="299836"/>
                  </a:lnTo>
                  <a:cubicBezTo>
                    <a:pt x="796713" y="316968"/>
                    <a:pt x="796713" y="338636"/>
                    <a:pt x="786093" y="355768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03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925325" y="440431"/>
            <a:ext cx="3297214" cy="2338243"/>
            <a:chOff x="0" y="0"/>
            <a:chExt cx="812800" cy="576403"/>
          </a:xfrm>
        </p:grpSpPr>
        <p:sp>
          <p:nvSpPr>
            <p:cNvPr id="23" name="Freeform 23"/>
            <p:cNvSpPr/>
            <p:nvPr/>
          </p:nvSpPr>
          <p:spPr>
            <a:xfrm>
              <a:off x="6701" y="0"/>
              <a:ext cx="799399" cy="576403"/>
            </a:xfrm>
            <a:custGeom>
              <a:avLst/>
              <a:gdLst/>
              <a:ahLst/>
              <a:cxnLst/>
              <a:rect l="l" t="t" r="r" b="b"/>
              <a:pathLst>
                <a:path w="799399" h="576403">
                  <a:moveTo>
                    <a:pt x="793922" y="305472"/>
                  </a:moveTo>
                  <a:lnTo>
                    <a:pt x="615076" y="559132"/>
                  </a:lnTo>
                  <a:cubicBezTo>
                    <a:pt x="607441" y="569961"/>
                    <a:pt x="595017" y="576403"/>
                    <a:pt x="581767" y="576403"/>
                  </a:cubicBezTo>
                  <a:lnTo>
                    <a:pt x="217631" y="576403"/>
                  </a:lnTo>
                  <a:cubicBezTo>
                    <a:pt x="204381" y="576403"/>
                    <a:pt x="191957" y="569961"/>
                    <a:pt x="184322" y="559132"/>
                  </a:cubicBezTo>
                  <a:lnTo>
                    <a:pt x="5476" y="305472"/>
                  </a:lnTo>
                  <a:cubicBezTo>
                    <a:pt x="-1826" y="295116"/>
                    <a:pt x="-1826" y="281287"/>
                    <a:pt x="5476" y="270931"/>
                  </a:cubicBezTo>
                  <a:lnTo>
                    <a:pt x="184322" y="17271"/>
                  </a:lnTo>
                  <a:cubicBezTo>
                    <a:pt x="191957" y="6442"/>
                    <a:pt x="204381" y="0"/>
                    <a:pt x="217631" y="0"/>
                  </a:cubicBezTo>
                  <a:lnTo>
                    <a:pt x="581767" y="0"/>
                  </a:lnTo>
                  <a:cubicBezTo>
                    <a:pt x="595017" y="0"/>
                    <a:pt x="607441" y="6442"/>
                    <a:pt x="615076" y="17271"/>
                  </a:cubicBezTo>
                  <a:lnTo>
                    <a:pt x="793922" y="270931"/>
                  </a:lnTo>
                  <a:cubicBezTo>
                    <a:pt x="801224" y="281287"/>
                    <a:pt x="801224" y="295116"/>
                    <a:pt x="793922" y="30547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584200" cy="624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-988600" y="-658846"/>
            <a:ext cx="2966944" cy="2570115"/>
          </a:xfrm>
          <a:custGeom>
            <a:avLst/>
            <a:gdLst/>
            <a:ahLst/>
            <a:cxnLst/>
            <a:rect l="l" t="t" r="r" b="b"/>
            <a:pathLst>
              <a:path w="2966944" h="2570115">
                <a:moveTo>
                  <a:pt x="0" y="0"/>
                </a:moveTo>
                <a:lnTo>
                  <a:pt x="2966945" y="0"/>
                </a:lnTo>
                <a:lnTo>
                  <a:pt x="2966945" y="2570115"/>
                </a:lnTo>
                <a:lnTo>
                  <a:pt x="0" y="25701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-675504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3573908" y="-444369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3602895" y="2975848"/>
            <a:ext cx="14223593" cy="1126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1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Momentum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 introduces a velocity term that accumulates past gradients to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 the update direction and improve the convergence 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speed.</a:t>
            </a: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E17237B2-1FD0-58F8-D489-91A97D70F507}"/>
              </a:ext>
            </a:extLst>
          </p:cNvPr>
          <p:cNvSpPr txBox="1"/>
          <p:nvPr/>
        </p:nvSpPr>
        <p:spPr>
          <a:xfrm>
            <a:off x="907426" y="848551"/>
            <a:ext cx="10197903" cy="65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6600" dirty="0">
                <a:solidFill>
                  <a:srgbClr val="051D64"/>
                </a:solidFill>
                <a:latin typeface="Montserrat Bold" panose="020B0604020202020204" charset="0"/>
                <a:ea typeface="Public Sans"/>
                <a:cs typeface="Public Sans"/>
                <a:sym typeface="Public Sans"/>
              </a:rPr>
              <a:t>What is momentum?</a:t>
            </a:r>
            <a:endParaRPr lang="en-US" sz="6600" dirty="0">
              <a:solidFill>
                <a:srgbClr val="051D64"/>
              </a:solidFill>
              <a:latin typeface="Montserrat Bold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DC6C097-252A-0968-1BFE-F041C21C2BC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3406" r="1784"/>
          <a:stretch/>
        </p:blipFill>
        <p:spPr>
          <a:xfrm>
            <a:off x="12306557" y="4342886"/>
            <a:ext cx="5519932" cy="3956138"/>
          </a:xfrm>
          <a:prstGeom prst="rect">
            <a:avLst/>
          </a:prstGeom>
        </p:spPr>
      </p:pic>
      <p:sp>
        <p:nvSpPr>
          <p:cNvPr id="39" name="TextBox 32">
            <a:extLst>
              <a:ext uri="{FF2B5EF4-FFF2-40B4-BE49-F238E27FC236}">
                <a16:creationId xmlns:a16="http://schemas.microsoft.com/office/drawing/2014/main" id="{78E62019-94A7-8A37-CF52-AB04AFEB16B2}"/>
              </a:ext>
            </a:extLst>
          </p:cNvPr>
          <p:cNvSpPr txBox="1"/>
          <p:nvPr/>
        </p:nvSpPr>
        <p:spPr>
          <a:xfrm>
            <a:off x="907426" y="1470284"/>
            <a:ext cx="13117597" cy="524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1"/>
              </a:lnSpc>
            </a:pPr>
            <a:r>
              <a:rPr lang="vi-VN" sz="2800" b="1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What is it? And what is the usage?</a:t>
            </a:r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45E91CB5-B96C-94A9-9633-BFB9BE03EAB3}"/>
              </a:ext>
            </a:extLst>
          </p:cNvPr>
          <p:cNvSpPr txBox="1"/>
          <p:nvPr/>
        </p:nvSpPr>
        <p:spPr>
          <a:xfrm>
            <a:off x="4862546" y="4692253"/>
            <a:ext cx="7444011" cy="2884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1"/>
              </a:lnSpc>
            </a:pPr>
            <a:r>
              <a:rPr lang="vi-VN" sz="2800" b="1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Key benefits of Momentum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: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 noisy updates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Reduces zig-zagging in narrow valleys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Speeds up convergence in flat regions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More stable than plain SGD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7" name="Freeform 7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268501" y="1536482"/>
            <a:ext cx="13750998" cy="8546301"/>
          </a:xfrm>
          <a:custGeom>
            <a:avLst/>
            <a:gdLst/>
            <a:ahLst/>
            <a:cxnLst/>
            <a:rect l="l" t="t" r="r" b="b"/>
            <a:pathLst>
              <a:path w="16376796" h="10051259">
                <a:moveTo>
                  <a:pt x="0" y="0"/>
                </a:moveTo>
                <a:lnTo>
                  <a:pt x="16376796" y="0"/>
                </a:lnTo>
                <a:lnTo>
                  <a:pt x="16376796" y="10051259"/>
                </a:lnTo>
                <a:lnTo>
                  <a:pt x="0" y="100512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id="{0B6043F1-8B5E-CD62-0AF7-C05AA98AF0C1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2: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4999231" y="2013411"/>
            <a:ext cx="6120708" cy="1041022"/>
          </a:xfrm>
          <a:custGeom>
            <a:avLst/>
            <a:gdLst/>
            <a:ahLst/>
            <a:cxnLst/>
            <a:rect l="l" t="t" r="r" b="b"/>
            <a:pathLst>
              <a:path w="6120708" h="1041022">
                <a:moveTo>
                  <a:pt x="0" y="0"/>
                </a:moveTo>
                <a:lnTo>
                  <a:pt x="6120708" y="0"/>
                </a:lnTo>
                <a:lnTo>
                  <a:pt x="6120708" y="1041022"/>
                </a:lnTo>
                <a:lnTo>
                  <a:pt x="0" y="1041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007530" y="1380668"/>
            <a:ext cx="12566378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 statement: </a:t>
            </a: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Derive the minimizer and minimum value of the quadratic </a:t>
            </a: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3CCAE5DB-DC4B-87C9-FAD3-413D47BFA7F8}"/>
              </a:ext>
            </a:extLst>
          </p:cNvPr>
          <p:cNvSpPr txBox="1"/>
          <p:nvPr/>
        </p:nvSpPr>
        <p:spPr>
          <a:xfrm>
            <a:off x="1007530" y="3184559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Step 1: Derive with respect to x: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97D0784-B37A-FC3C-08E2-8F196B4FBE2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2882" b="-6329"/>
          <a:stretch/>
        </p:blipFill>
        <p:spPr>
          <a:xfrm>
            <a:off x="9843991" y="4061808"/>
            <a:ext cx="5136096" cy="50032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01BAE39-8EA9-4217-3038-5F689139B38E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58811"/>
          <a:stretch/>
        </p:blipFill>
        <p:spPr>
          <a:xfrm>
            <a:off x="6687985" y="3273254"/>
            <a:ext cx="2743200" cy="470551"/>
          </a:xfrm>
          <a:prstGeom prst="rect">
            <a:avLst/>
          </a:prstGeom>
        </p:spPr>
      </p:pic>
      <p:sp>
        <p:nvSpPr>
          <p:cNvPr id="44" name="TextBox 31">
            <a:extLst>
              <a:ext uri="{FF2B5EF4-FFF2-40B4-BE49-F238E27FC236}">
                <a16:creationId xmlns:a16="http://schemas.microsoft.com/office/drawing/2014/main" id="{456E76AC-9A42-6921-5C45-AACB69D03358}"/>
              </a:ext>
            </a:extLst>
          </p:cNvPr>
          <p:cNvSpPr txBox="1"/>
          <p:nvPr/>
        </p:nvSpPr>
        <p:spPr>
          <a:xfrm>
            <a:off x="1007530" y="3999362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Step 2: To find the minimizer, set the gradient to 0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5" name="TextBox 31">
            <a:extLst>
              <a:ext uri="{FF2B5EF4-FFF2-40B4-BE49-F238E27FC236}">
                <a16:creationId xmlns:a16="http://schemas.microsoft.com/office/drawing/2014/main" id="{2C81BCD7-7775-546A-D593-47CF37744EF9}"/>
              </a:ext>
            </a:extLst>
          </p:cNvPr>
          <p:cNvSpPr txBox="1"/>
          <p:nvPr/>
        </p:nvSpPr>
        <p:spPr>
          <a:xfrm>
            <a:off x="1007530" y="4930762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Step 3: Substitute x* into h(x*)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7E45712D-397A-DA62-370B-57DDEB612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Substituting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∗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-italic"/>
              </a:rPr>
              <a:t>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gives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7C23742-48BE-CB7E-48C8-1C7930DB74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95272" y="5902134"/>
            <a:ext cx="5928626" cy="3185785"/>
          </a:xfrm>
          <a:prstGeom prst="rect">
            <a:avLst/>
          </a:prstGeom>
        </p:spPr>
      </p:pic>
      <p:sp>
        <p:nvSpPr>
          <p:cNvPr id="49" name="TextBox 29">
            <a:extLst>
              <a:ext uri="{FF2B5EF4-FFF2-40B4-BE49-F238E27FC236}">
                <a16:creationId xmlns:a16="http://schemas.microsoft.com/office/drawing/2014/main" id="{40FEFDD5-56FB-6D5F-4072-5B0ABE79DF92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3: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67436-74DF-F93D-F8B2-C2B7DD50F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D1D126-5039-E017-E74B-078E5FE92A2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07C7198-C5F1-C400-14FE-5F640742AD0D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8516931-1263-69A3-F84A-E610F6251464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38CEE9C-C020-E52A-EE62-4CBB0F89157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4A28DC4-2EA6-ADE2-5D47-BEC2E2E731BE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DC40A39-8FC6-0267-FE27-94BE309CD533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85BFF6C-5648-94B3-0A74-D5C50350FCFD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BBF90483-029F-C58D-E352-762C0C3AF8CD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C2B1021-D915-22FE-145E-60C145E8AD4A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6714EDE-B48E-93B8-1557-8452404A9C1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4285911F-20EC-D145-1139-3C50D5C97C8C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260C7E8-11FB-25C5-F6BB-090FB0BD7196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CCB395C9-88DD-48F5-CC64-F20DF8DF501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E415A85D-75D8-4305-E4B4-176443A439E3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253585DE-E17D-5154-BB3B-83204C67B373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FACCF8E-307F-980C-735C-BDEC9AEC9ACF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D5D81A2-15EB-39EC-B4DD-EE68799D1C3E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5BF6E54F-4BE3-1D82-DE02-83346505D171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27EBE68-C9DC-EBCC-04AF-829884D1A1E0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BB8C2F6E-65A5-245C-43A3-46944104D75F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B31B8D94-66D1-9627-25C6-AF9D62CF43F2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C942686F-831D-0800-F1DF-6EAA8AED422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08385F91-535F-B9EE-7D09-6C7F0A3178B7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9F4CC8BD-10A6-FC05-D91B-7392568A87FA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FDED0CF1-879D-0C4E-2A80-2A6B9779D8D5}"/>
              </a:ext>
            </a:extLst>
          </p:cNvPr>
          <p:cNvSpPr/>
          <p:nvPr/>
        </p:nvSpPr>
        <p:spPr>
          <a:xfrm>
            <a:off x="4999231" y="2013411"/>
            <a:ext cx="6120708" cy="1041022"/>
          </a:xfrm>
          <a:custGeom>
            <a:avLst/>
            <a:gdLst/>
            <a:ahLst/>
            <a:cxnLst/>
            <a:rect l="l" t="t" r="r" b="b"/>
            <a:pathLst>
              <a:path w="6120708" h="1041022">
                <a:moveTo>
                  <a:pt x="0" y="0"/>
                </a:moveTo>
                <a:lnTo>
                  <a:pt x="6120708" y="0"/>
                </a:lnTo>
                <a:lnTo>
                  <a:pt x="6120708" y="1041022"/>
                </a:lnTo>
                <a:lnTo>
                  <a:pt x="0" y="1041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39FC72A3-51E4-B554-148A-4A891567C7F9}"/>
              </a:ext>
            </a:extLst>
          </p:cNvPr>
          <p:cNvSpPr txBox="1"/>
          <p:nvPr/>
        </p:nvSpPr>
        <p:spPr>
          <a:xfrm>
            <a:off x="1007530" y="1380668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Let take a numerical example to understand more: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7B27D9BF-9202-5C18-8AFC-BBACBA809B52}"/>
              </a:ext>
            </a:extLst>
          </p:cNvPr>
          <p:cNvSpPr txBox="1"/>
          <p:nvPr/>
        </p:nvSpPr>
        <p:spPr>
          <a:xfrm>
            <a:off x="1005574" y="3455594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Let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C5C95E62-9C63-627E-4909-58CC9AB87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Substituting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∗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-italic"/>
              </a:rPr>
              <a:t>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gives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7CF254E5-E032-A5A5-5EE9-73339450D9F0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3: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FCB2EEF-362B-4420-E5CE-AD3EB1FE50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8681" y="3276719"/>
            <a:ext cx="5755102" cy="1101284"/>
          </a:xfrm>
          <a:prstGeom prst="rect">
            <a:avLst/>
          </a:prstGeom>
        </p:spPr>
      </p:pic>
      <p:sp>
        <p:nvSpPr>
          <p:cNvPr id="29" name="TextBox 31">
            <a:extLst>
              <a:ext uri="{FF2B5EF4-FFF2-40B4-BE49-F238E27FC236}">
                <a16:creationId xmlns:a16="http://schemas.microsoft.com/office/drawing/2014/main" id="{2092C43E-3E2F-5498-D575-9D72559BA6DF}"/>
              </a:ext>
            </a:extLst>
          </p:cNvPr>
          <p:cNvSpPr txBox="1"/>
          <p:nvPr/>
        </p:nvSpPr>
        <p:spPr>
          <a:xfrm>
            <a:off x="1005574" y="4503409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From previous result, we have: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2219D26-29A9-1D68-6EA7-1830B15C21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1240" y="5236467"/>
            <a:ext cx="13246008" cy="387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07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4F832-9F68-4087-CD3D-BE945F18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4E015D-53EE-630C-E9E2-CBCC2433AE7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020BFDB-A7F8-D4B0-2B86-6D308B3E3C57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56C9C83-A703-0EAF-18E1-1C9F81DA6D9F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B02DEB8-A632-68A4-5E67-8041A6353B0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ADF3F07-6C6A-D6E5-79E4-5B05A1E4B722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5D9C5B0-D00E-7218-F212-214063C471ED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4F8EEA0-B7C1-498D-8CEE-C5618F0C922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3CDFA23-C8CC-E231-C021-C174DEDD6CEF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F899CFA-54D2-7587-0950-7B997591E175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809BD1E-7B7D-7FD5-9EF9-B62C8C26A58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AD7565B-4AF2-349C-7187-ABC33D218320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183D71E-93B8-F7FB-F832-0DB07367909B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B1088CE-DC0F-245F-17AC-7CB76ACC0F1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2714EBAC-14B8-AD02-ED1B-23DAC9791FE9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F5BCDD69-9245-44F1-BBF1-3C1AC5FD0A3B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A95E0F3-495F-6FD4-B229-576043314F05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7C4C11FF-8BD3-CDE5-E267-DADA2F565F0D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1A1C043F-DCB8-CBC7-CAA5-30651B03A07A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19E88F3-A836-8BCC-ACE1-A4B32B58D0B0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6A5D6F41-95FA-F24E-4C9F-DFC525A685F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E8356A1A-56BD-C1DF-3BD8-FEDA3158B14C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2CF5AD24-6E89-2329-A7AA-137D7083558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FB4C5B86-D59E-EA06-3191-15797AD4A456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E86AF0B1-2398-2912-2440-7FFECD950344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B17EFDBD-BB2D-4B1A-767A-7B94DD26DE89}"/>
              </a:ext>
            </a:extLst>
          </p:cNvPr>
          <p:cNvSpPr/>
          <p:nvPr/>
        </p:nvSpPr>
        <p:spPr>
          <a:xfrm>
            <a:off x="4999231" y="2013411"/>
            <a:ext cx="6120708" cy="1041022"/>
          </a:xfrm>
          <a:custGeom>
            <a:avLst/>
            <a:gdLst/>
            <a:ahLst/>
            <a:cxnLst/>
            <a:rect l="l" t="t" r="r" b="b"/>
            <a:pathLst>
              <a:path w="6120708" h="1041022">
                <a:moveTo>
                  <a:pt x="0" y="0"/>
                </a:moveTo>
                <a:lnTo>
                  <a:pt x="6120708" y="0"/>
                </a:lnTo>
                <a:lnTo>
                  <a:pt x="6120708" y="1041022"/>
                </a:lnTo>
                <a:lnTo>
                  <a:pt x="0" y="1041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A8151D22-0504-C863-44B6-47FE4C7870A0}"/>
              </a:ext>
            </a:extLst>
          </p:cNvPr>
          <p:cNvSpPr txBox="1"/>
          <p:nvPr/>
        </p:nvSpPr>
        <p:spPr>
          <a:xfrm>
            <a:off x="1007530" y="1380668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Let take a numerical example to understand more: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A59B43E6-729D-683D-0A29-413B44BD53C0}"/>
              </a:ext>
            </a:extLst>
          </p:cNvPr>
          <p:cNvSpPr txBox="1"/>
          <p:nvPr/>
        </p:nvSpPr>
        <p:spPr>
          <a:xfrm>
            <a:off x="1056619" y="3059104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Replace the result into the origin function to find minimum, we have: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A23DBF11-19A2-AD4E-FDC8-643747DE9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Substituting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∗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-italic"/>
              </a:rPr>
              <a:t>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gives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9EF1A7ED-E7B3-E2B8-6074-53D7DCCAFA58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3: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423E6CC-9A27-7A38-832D-70455336D3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1124" y="3755399"/>
            <a:ext cx="10562249" cy="866811"/>
          </a:xfrm>
          <a:prstGeom prst="rect">
            <a:avLst/>
          </a:prstGeom>
        </p:spPr>
      </p:pic>
      <p:sp>
        <p:nvSpPr>
          <p:cNvPr id="33" name="TextBox 31">
            <a:extLst>
              <a:ext uri="{FF2B5EF4-FFF2-40B4-BE49-F238E27FC236}">
                <a16:creationId xmlns:a16="http://schemas.microsoft.com/office/drawing/2014/main" id="{0D58C152-C953-BB91-6184-C5593D21B7F4}"/>
              </a:ext>
            </a:extLst>
          </p:cNvPr>
          <p:cNvSpPr txBox="1"/>
          <p:nvPr/>
        </p:nvSpPr>
        <p:spPr>
          <a:xfrm>
            <a:off x="1056619" y="4972289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Thus,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C1034D4-06CD-B83D-4187-3C0B61A6CB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61965" y="4808717"/>
            <a:ext cx="4080035" cy="10287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AC63EBE-A10F-B3E2-0563-18355798C0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0383" y="4622210"/>
            <a:ext cx="9838744" cy="55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991350" y="3144889"/>
            <a:ext cx="14896625" cy="3633752"/>
            <a:chOff x="0" y="-76200"/>
            <a:chExt cx="19862167" cy="4845003"/>
          </a:xfrm>
        </p:grpSpPr>
        <p:sp>
          <p:nvSpPr>
            <p:cNvPr id="24" name="Freeform 24"/>
            <p:cNvSpPr/>
            <p:nvPr/>
          </p:nvSpPr>
          <p:spPr>
            <a:xfrm>
              <a:off x="6838112" y="1221976"/>
              <a:ext cx="7244549" cy="1226713"/>
            </a:xfrm>
            <a:custGeom>
              <a:avLst/>
              <a:gdLst/>
              <a:ahLst/>
              <a:cxnLst/>
              <a:rect l="l" t="t" r="r" b="b"/>
              <a:pathLst>
                <a:path w="7244549" h="1226713">
                  <a:moveTo>
                    <a:pt x="0" y="0"/>
                  </a:moveTo>
                  <a:lnTo>
                    <a:pt x="7244549" y="0"/>
                  </a:lnTo>
                  <a:lnTo>
                    <a:pt x="7244549" y="1226713"/>
                  </a:lnTo>
                  <a:lnTo>
                    <a:pt x="0" y="1226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19862167" cy="484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Stochastic Gradient Descent (SGD) updates parameters using noisy gradients from one sample (or a mini-batch).</a:t>
              </a:r>
            </a:p>
            <a:p>
              <a:pPr marL="740043" lvl="1" indent="-370021" algn="l">
                <a:lnSpc>
                  <a:spcPts val="4798"/>
                </a:lnSpc>
                <a:buFont typeface="Arial"/>
                <a:buChar char="•"/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Without Momentum:</a:t>
              </a:r>
            </a:p>
            <a:p>
              <a:pPr algn="l">
                <a:lnSpc>
                  <a:spcPts val="4798"/>
                </a:lnSpc>
              </a:pPr>
              <a:endPara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  <a:p>
              <a:pPr marL="740043" lvl="1" indent="-370021" algn="l">
                <a:lnSpc>
                  <a:spcPts val="4798"/>
                </a:lnSpc>
                <a:buFont typeface="Arial"/>
                <a:buChar char="•"/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With Momentum:</a:t>
              </a:r>
            </a:p>
            <a:p>
              <a:pPr algn="l">
                <a:lnSpc>
                  <a:spcPts val="4798"/>
                </a:lnSpc>
              </a:pPr>
              <a:endPara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  <p:sp>
          <p:nvSpPr>
            <p:cNvPr id="26" name="Freeform 26"/>
            <p:cNvSpPr/>
            <p:nvPr/>
          </p:nvSpPr>
          <p:spPr>
            <a:xfrm>
              <a:off x="6838112" y="3016561"/>
              <a:ext cx="5522780" cy="1667954"/>
            </a:xfrm>
            <a:custGeom>
              <a:avLst/>
              <a:gdLst/>
              <a:ahLst/>
              <a:cxnLst/>
              <a:rect l="l" t="t" r="r" b="b"/>
              <a:pathLst>
                <a:path w="5522780" h="1667954">
                  <a:moveTo>
                    <a:pt x="0" y="0"/>
                  </a:moveTo>
                  <a:lnTo>
                    <a:pt x="5522780" y="0"/>
                  </a:lnTo>
                  <a:lnTo>
                    <a:pt x="5522780" y="1667954"/>
                  </a:lnTo>
                  <a:lnTo>
                    <a:pt x="0" y="1667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75914" y="1584265"/>
            <a:ext cx="13427606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 statement: 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What changes when we perform stochastic gradient descent with momentum?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1350" y="6962343"/>
            <a:ext cx="14896625" cy="298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i="1" dirty="0">
                <a:solidFill>
                  <a:srgbClr val="1D1A1B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Key changes: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Smoother updates - noise is filtered by the velocity term.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Faster convergence, especially in shallow or flat regions.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Reduced oscillation along steep directions.</a:t>
            </a:r>
          </a:p>
          <a:p>
            <a:pPr algn="l">
              <a:lnSpc>
                <a:spcPts val="4798"/>
              </a:lnSpc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578D11-110F-B0C3-C1B4-F6D4A0D06649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071336" y="1499668"/>
            <a:ext cx="13427606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Consider function: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0A0BCCF-1951-06F2-D71A-CC47E76731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7944" y="3143250"/>
            <a:ext cx="13959625" cy="62471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7AA064-80CB-E01B-F4BA-35448CC215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4476" y="2175695"/>
            <a:ext cx="4598639" cy="6698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F7E4A6-BAEF-4064-D4DB-DCC24E96A086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1D179-4011-4D48-81A7-0D0CE4A12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677B17A-BAD4-E1C8-0A38-3F373B9A40B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62A595-63A1-2BC8-0074-2BA2D0B98B6F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881095A-3580-B1E7-E975-065E13F0680E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C91FEEF-2585-CA2E-A560-7C2CD2D187F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C9803E2-7994-0733-8F7D-741AA94E4B20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E877CB4-5D0D-F239-E341-C6A603DD6024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8F9FF1F-BDA7-253F-2ECC-B95B363C6557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9AC7929-C224-ADBA-223B-7B229412D77F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63529C6-042F-0454-053F-2D26929396B2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E2D0E1C-EBFD-8288-FD7C-475BF6DC5856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E6FED3D-AB76-9A91-1C47-DDC8A6365010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9C1C27C-6188-3A2B-3E21-B033371A4AD2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A01BEF9-A309-BB70-4E45-836C6E54A2B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E72151BB-B27E-F5E8-DD54-28A07C5EB993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DEC8CB51-343E-ADB4-A084-3F0394B698A0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5807544-99FF-0014-6D10-44C85A6966F3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2B52128-F6EE-B99A-D05E-928CEBC69EE3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3BD9D01B-6C43-9E4A-B395-68171DBDB164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E6E4154-2008-F64D-CC2D-7C1DA7AC743A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C2A64E4-A72A-9D9D-DB26-B6FA1A008334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41AF46B2-0C60-97D6-E401-15EF0F045BB0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C643D8A-5928-BDA3-931D-CEDC87372AB2}"/>
              </a:ext>
            </a:extLst>
          </p:cNvPr>
          <p:cNvSpPr txBox="1"/>
          <p:nvPr/>
        </p:nvSpPr>
        <p:spPr>
          <a:xfrm>
            <a:off x="988613" y="3353483"/>
            <a:ext cx="16444226" cy="5456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D1A1B"/>
                </a:solidFill>
                <a:latin typeface="Public Sans Bold" panose="020B0604020202020204" charset="0"/>
                <a:ea typeface="Public Sans Bold"/>
                <a:cs typeface="Public Sans Bold"/>
                <a:sym typeface="Public Sans Bold"/>
              </a:rPr>
              <a:t>Stochastic Gradient Descent (SGD): 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updates parameters using one sample, so the gradient is very noisy.</a:t>
            </a:r>
          </a:p>
          <a:p>
            <a:pPr marL="457200" indent="-457200" algn="l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D1A1B"/>
                </a:solidFill>
                <a:latin typeface="Public Sans Bold" panose="020B0604020202020204" charset="0"/>
                <a:ea typeface="Public Sans Bold"/>
                <a:cs typeface="Public Sans Bold"/>
                <a:sym typeface="Public Sans Bold"/>
              </a:rPr>
              <a:t>Mini-batch SGD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: uses a small batch (e.g., 16 or 32 samples), reducing noise while keeping updates fast.</a:t>
            </a:r>
          </a:p>
          <a:p>
            <a:pPr marL="457200" indent="-457200" algn="l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D1A1B"/>
                </a:solidFill>
                <a:latin typeface="Public Sans Bold" panose="020B0604020202020204" charset="0"/>
                <a:ea typeface="Public Sans Bold"/>
                <a:cs typeface="Public Sans Bold"/>
                <a:sym typeface="Public Sans Bold"/>
              </a:rPr>
              <a:t>Momentum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: accumulates past gradients to smooth the trajectory and speed up convergence.</a:t>
            </a:r>
            <a:endParaRPr lang="vi-VN" sz="2400" dirty="0">
              <a:solidFill>
                <a:srgbClr val="1D1A1B"/>
              </a:solidFill>
              <a:latin typeface="Public Sans" panose="020B0604020202020204" charset="0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798"/>
              </a:lnSpc>
            </a:pPr>
            <a:r>
              <a:rPr lang="vi-VN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Wingdings" panose="05000000000000000000" pitchFamily="2" charset="2"/>
              </a:rPr>
              <a:t> </a:t>
            </a:r>
            <a:r>
              <a:rPr lang="vi-VN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So when we combine them: 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Each step uses the average gradient over a mini-batch, and Momentum accumulates these batch-gradients over time.</a:t>
            </a:r>
          </a:p>
          <a:p>
            <a:pPr algn="l">
              <a:lnSpc>
                <a:spcPts val="4798"/>
              </a:lnSpc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This produces</a:t>
            </a:r>
            <a:r>
              <a:rPr lang="vi-VN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 (with momentum)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:</a:t>
            </a:r>
          </a:p>
          <a:p>
            <a:pPr marL="971550" lvl="1" indent="-514350">
              <a:lnSpc>
                <a:spcPts val="479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Faster convergence than plain mini-batch SGD</a:t>
            </a:r>
          </a:p>
          <a:p>
            <a:pPr marL="971550" lvl="1" indent="-514350">
              <a:lnSpc>
                <a:spcPts val="479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Lower variance in updates</a:t>
            </a:r>
          </a:p>
          <a:p>
            <a:pPr marL="971550" lvl="1" indent="-514350">
              <a:lnSpc>
                <a:spcPts val="479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A smoother path through the optimization landscape</a:t>
            </a:r>
            <a:endParaRPr lang="en-US" sz="24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98A904-AF3C-0E29-FB10-2F0EA343E341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E2EB759-E041-372F-2A80-BD9A8B5B35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4329" y="6162017"/>
            <a:ext cx="6624465" cy="2151354"/>
          </a:xfrm>
          <a:prstGeom prst="rect">
            <a:avLst/>
          </a:prstGeom>
        </p:spPr>
      </p:pic>
      <p:sp>
        <p:nvSpPr>
          <p:cNvPr id="26" name="TextBox 28">
            <a:extLst>
              <a:ext uri="{FF2B5EF4-FFF2-40B4-BE49-F238E27FC236}">
                <a16:creationId xmlns:a16="http://schemas.microsoft.com/office/drawing/2014/main" id="{BCE27327-294C-E711-F46B-057932D868FE}"/>
              </a:ext>
            </a:extLst>
          </p:cNvPr>
          <p:cNvSpPr txBox="1"/>
          <p:nvPr/>
        </p:nvSpPr>
        <p:spPr>
          <a:xfrm>
            <a:off x="975913" y="1584265"/>
            <a:ext cx="14385075" cy="1171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8"/>
              </a:lnSpc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 statement: </a:t>
            </a:r>
            <a:r>
              <a:rPr lang="en-US" sz="3200" dirty="0">
                <a:latin typeface="Public Sans" panose="020B0604020202020204" charset="0"/>
              </a:rPr>
              <a:t>What happens when we use minibatch stochastic gradient descent with momentum?</a:t>
            </a:r>
          </a:p>
        </p:txBody>
      </p:sp>
    </p:spTree>
    <p:extLst>
      <p:ext uri="{BB962C8B-B14F-4D97-AF65-F5344CB8AC3E}">
        <p14:creationId xmlns:p14="http://schemas.microsoft.com/office/powerpoint/2010/main" val="3370567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75022-3A76-E032-FC2D-34728921A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CB46EF-309C-CF36-ABC1-BE1BFDA6D34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4AFB5CB-E8E2-ECB1-9076-19738ED45F87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D139AC9-DF47-07C9-73EE-148AC4439299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4739D06-628E-D304-D167-0C5594D735B8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C612EA5-F02C-6747-00F6-C84563D5CFA2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6389D23-01DD-94E9-E3EA-A90373C40103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3F0E887-5212-E6C5-ACCA-44F86ED4880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E0FAA18-2ECE-3CB2-8829-AA12672EC79D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C724A0F-A95C-8AE0-674A-262012DC0230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AF41FA1D-E7EF-D730-675C-2DC22D6E6033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04A4806-8B4D-111B-2233-CA3AF2919215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9599588-6C94-70DB-28A9-AF4817835BEC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2326C42-A5B3-AF69-5AC3-1B2D59BB5EE8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F4830EA1-0C19-10EF-AB9F-7925D2A2255D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ED40D0F7-9677-F7E6-2DA3-03B934380295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B6343766-D4F1-6C0D-EE04-92C3B2279815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8571E3A8-BD0E-0CDB-BC31-E9A7529AC727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CFDE5B17-E051-604D-F84D-FFFEFE5227D6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D21C1CFB-17AD-647B-96C6-B04852E0323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BDE40802-9B95-7DEE-2481-09A3602F8434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DDF6A0C6-5979-81DE-028D-E25F50D7F5F4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5E2290B-F11A-A702-65C2-AB35F66DD30A}"/>
              </a:ext>
            </a:extLst>
          </p:cNvPr>
          <p:cNvSpPr txBox="1"/>
          <p:nvPr/>
        </p:nvSpPr>
        <p:spPr>
          <a:xfrm>
            <a:off x="1071336" y="1499668"/>
            <a:ext cx="13427606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Consider function: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F595C8D-099F-B7BD-E228-F5C521F7ED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4476" y="2175695"/>
            <a:ext cx="4598639" cy="6698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744EAD7-ED80-DB6A-97DE-C425DD80005A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C4B22AC-E258-2045-E191-5C74DA775B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4400" y="3439532"/>
            <a:ext cx="8875312" cy="40018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1FCD34-71EF-983F-6A83-DE2F64FB70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2412" y="3439532"/>
            <a:ext cx="8921076" cy="400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28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8039" y="18512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023784" y="1694048"/>
            <a:ext cx="14041217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replaces the raw gradient with a leaky average of past gradients.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11405" y="523678"/>
            <a:ext cx="13645934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097"/>
              </a:lnSpc>
              <a:spcBef>
                <a:spcPct val="0"/>
              </a:spcBef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23784" y="2942451"/>
            <a:ext cx="14041217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It is desirable for both noise-free gradient descent and (noisy) stochastic gradient descent.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23784" y="4267053"/>
            <a:ext cx="14041217" cy="1416712"/>
            <a:chOff x="0" y="0"/>
            <a:chExt cx="18721622" cy="1888949"/>
          </a:xfrm>
        </p:grpSpPr>
        <p:sp>
          <p:nvSpPr>
            <p:cNvPr id="28" name="Freeform 28"/>
            <p:cNvSpPr/>
            <p:nvPr/>
          </p:nvSpPr>
          <p:spPr>
            <a:xfrm>
              <a:off x="7766876" y="742057"/>
              <a:ext cx="1205707" cy="1146892"/>
            </a:xfrm>
            <a:custGeom>
              <a:avLst/>
              <a:gdLst/>
              <a:ahLst/>
              <a:cxnLst/>
              <a:rect l="l" t="t" r="r" b="b"/>
              <a:pathLst>
                <a:path w="1205707" h="1146892">
                  <a:moveTo>
                    <a:pt x="0" y="0"/>
                  </a:moveTo>
                  <a:lnTo>
                    <a:pt x="1205707" y="0"/>
                  </a:lnTo>
                  <a:lnTo>
                    <a:pt x="1205707" y="1146892"/>
                  </a:lnTo>
                  <a:lnTo>
                    <a:pt x="0" y="114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18721622" cy="1560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40043" lvl="1" indent="-370021" algn="l">
                <a:lnSpc>
                  <a:spcPts val="4798"/>
                </a:lnSpc>
                <a:buFont typeface="Arial"/>
                <a:buChar char="•"/>
              </a:pPr>
              <a:r>
                <a:rPr lang="en-US" sz="3427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effective number of past gradients that influence each update is approximately: 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3784" y="5607565"/>
            <a:ext cx="14041217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For convex quadratic functions, momentum can be analyzed exactly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3784" y="6854001"/>
            <a:ext cx="14041217" cy="1789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is easy to implement and widely supported. The only additional requirement is storing a velocity vector alongside the parameters.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312E8871-C4B9-32B1-C86A-4F421811663B}"/>
              </a:ext>
            </a:extLst>
          </p:cNvPr>
          <p:cNvSpPr txBox="1"/>
          <p:nvPr/>
        </p:nvSpPr>
        <p:spPr>
          <a:xfrm>
            <a:off x="1076526" y="525558"/>
            <a:ext cx="13348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125550" y="-3296953"/>
            <a:ext cx="8555124" cy="4688015"/>
            <a:chOff x="0" y="0"/>
            <a:chExt cx="999749" cy="547840"/>
          </a:xfrm>
        </p:grpSpPr>
        <p:sp>
          <p:nvSpPr>
            <p:cNvPr id="4" name="Freeform 4"/>
            <p:cNvSpPr/>
            <p:nvPr/>
          </p:nvSpPr>
          <p:spPr>
            <a:xfrm>
              <a:off x="4485" y="0"/>
              <a:ext cx="990778" cy="547840"/>
            </a:xfrm>
            <a:custGeom>
              <a:avLst/>
              <a:gdLst/>
              <a:ahLst/>
              <a:cxnLst/>
              <a:rect l="l" t="t" r="r" b="b"/>
              <a:pathLst>
                <a:path w="990778" h="547840">
                  <a:moveTo>
                    <a:pt x="987176" y="284822"/>
                  </a:moveTo>
                  <a:lnTo>
                    <a:pt x="800151" y="536938"/>
                  </a:lnTo>
                  <a:cubicBezTo>
                    <a:pt x="795063" y="543796"/>
                    <a:pt x="787029" y="547840"/>
                    <a:pt x="778489" y="547840"/>
                  </a:cubicBezTo>
                  <a:lnTo>
                    <a:pt x="212289" y="547840"/>
                  </a:lnTo>
                  <a:cubicBezTo>
                    <a:pt x="203750" y="547840"/>
                    <a:pt x="195715" y="543796"/>
                    <a:pt x="190628" y="536938"/>
                  </a:cubicBezTo>
                  <a:lnTo>
                    <a:pt x="3602" y="284822"/>
                  </a:lnTo>
                  <a:cubicBezTo>
                    <a:pt x="-1201" y="278347"/>
                    <a:pt x="-1201" y="269492"/>
                    <a:pt x="3602" y="263018"/>
                  </a:cubicBezTo>
                  <a:lnTo>
                    <a:pt x="190628" y="10902"/>
                  </a:lnTo>
                  <a:cubicBezTo>
                    <a:pt x="195715" y="4044"/>
                    <a:pt x="203750" y="0"/>
                    <a:pt x="212289" y="0"/>
                  </a:cubicBezTo>
                  <a:lnTo>
                    <a:pt x="778489" y="0"/>
                  </a:lnTo>
                  <a:cubicBezTo>
                    <a:pt x="787029" y="0"/>
                    <a:pt x="795063" y="4044"/>
                    <a:pt x="800151" y="10902"/>
                  </a:cubicBezTo>
                  <a:lnTo>
                    <a:pt x="987176" y="263018"/>
                  </a:lnTo>
                  <a:cubicBezTo>
                    <a:pt x="991979" y="269492"/>
                    <a:pt x="991979" y="278347"/>
                    <a:pt x="987176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7176984">
            <a:off x="11057937" y="3307535"/>
            <a:ext cx="14260162" cy="7068925"/>
          </a:xfrm>
          <a:custGeom>
            <a:avLst/>
            <a:gdLst/>
            <a:ahLst/>
            <a:cxnLst/>
            <a:rect l="l" t="t" r="r" b="b"/>
            <a:pathLst>
              <a:path w="14260162" h="7068925">
                <a:moveTo>
                  <a:pt x="0" y="0"/>
                </a:moveTo>
                <a:lnTo>
                  <a:pt x="14260162" y="0"/>
                </a:lnTo>
                <a:lnTo>
                  <a:pt x="14260162" y="7068925"/>
                </a:lnTo>
                <a:lnTo>
                  <a:pt x="0" y="706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6085" r="-22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3103379" y="8592533"/>
            <a:ext cx="3297214" cy="2833543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642699" y="-196194"/>
            <a:ext cx="10502929" cy="9025955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6760" y="0"/>
              <a:ext cx="799279" cy="698500"/>
            </a:xfrm>
            <a:custGeom>
              <a:avLst/>
              <a:gdLst/>
              <a:ahLst/>
              <a:cxnLst/>
              <a:rect l="l" t="t" r="r" b="b"/>
              <a:pathLst>
                <a:path w="799279" h="698500">
                  <a:moveTo>
                    <a:pt x="793436" y="370912"/>
                  </a:moveTo>
                  <a:lnTo>
                    <a:pt x="615444" y="676838"/>
                  </a:lnTo>
                  <a:cubicBezTo>
                    <a:pt x="607640" y="690249"/>
                    <a:pt x="593294" y="698500"/>
                    <a:pt x="577778" y="698500"/>
                  </a:cubicBezTo>
                  <a:lnTo>
                    <a:pt x="221502" y="698500"/>
                  </a:lnTo>
                  <a:cubicBezTo>
                    <a:pt x="205986" y="698500"/>
                    <a:pt x="191640" y="690249"/>
                    <a:pt x="183836" y="676838"/>
                  </a:cubicBezTo>
                  <a:lnTo>
                    <a:pt x="5844" y="370912"/>
                  </a:lnTo>
                  <a:cubicBezTo>
                    <a:pt x="-1947" y="357522"/>
                    <a:pt x="-1947" y="340978"/>
                    <a:pt x="5844" y="327588"/>
                  </a:cubicBezTo>
                  <a:lnTo>
                    <a:pt x="183836" y="21662"/>
                  </a:lnTo>
                  <a:cubicBezTo>
                    <a:pt x="191640" y="8251"/>
                    <a:pt x="205986" y="0"/>
                    <a:pt x="221502" y="0"/>
                  </a:cubicBezTo>
                  <a:lnTo>
                    <a:pt x="577778" y="0"/>
                  </a:lnTo>
                  <a:cubicBezTo>
                    <a:pt x="593294" y="0"/>
                    <a:pt x="607640" y="8251"/>
                    <a:pt x="615444" y="21662"/>
                  </a:cubicBezTo>
                  <a:lnTo>
                    <a:pt x="793436" y="327588"/>
                  </a:lnTo>
                  <a:cubicBezTo>
                    <a:pt x="801227" y="340978"/>
                    <a:pt x="801227" y="357522"/>
                    <a:pt x="793436" y="370912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3634036" y="-4274165"/>
            <a:ext cx="14054845" cy="5977256"/>
            <a:chOff x="0" y="0"/>
            <a:chExt cx="1642444" cy="698500"/>
          </a:xfrm>
        </p:grpSpPr>
        <p:sp>
          <p:nvSpPr>
            <p:cNvPr id="14" name="Freeform 14"/>
            <p:cNvSpPr/>
            <p:nvPr/>
          </p:nvSpPr>
          <p:spPr>
            <a:xfrm>
              <a:off x="5052" y="0"/>
              <a:ext cx="1632340" cy="698500"/>
            </a:xfrm>
            <a:custGeom>
              <a:avLst/>
              <a:gdLst/>
              <a:ahLst/>
              <a:cxnLst/>
              <a:rect l="l" t="t" r="r" b="b"/>
              <a:pathLst>
                <a:path w="1632340" h="698500">
                  <a:moveTo>
                    <a:pt x="1627974" y="365438"/>
                  </a:moveTo>
                  <a:lnTo>
                    <a:pt x="1443611" y="682312"/>
                  </a:lnTo>
                  <a:cubicBezTo>
                    <a:pt x="1437779" y="692334"/>
                    <a:pt x="1427059" y="698500"/>
                    <a:pt x="1415464" y="698500"/>
                  </a:cubicBezTo>
                  <a:lnTo>
                    <a:pt x="216876" y="698500"/>
                  </a:lnTo>
                  <a:cubicBezTo>
                    <a:pt x="205281" y="698500"/>
                    <a:pt x="194561" y="692334"/>
                    <a:pt x="188730" y="682312"/>
                  </a:cubicBezTo>
                  <a:lnTo>
                    <a:pt x="4366" y="365438"/>
                  </a:lnTo>
                  <a:cubicBezTo>
                    <a:pt x="-1456" y="355431"/>
                    <a:pt x="-1456" y="343069"/>
                    <a:pt x="4366" y="333062"/>
                  </a:cubicBezTo>
                  <a:lnTo>
                    <a:pt x="188730" y="16188"/>
                  </a:lnTo>
                  <a:cubicBezTo>
                    <a:pt x="194561" y="6166"/>
                    <a:pt x="205281" y="0"/>
                    <a:pt x="216876" y="0"/>
                  </a:cubicBezTo>
                  <a:lnTo>
                    <a:pt x="1415464" y="0"/>
                  </a:lnTo>
                  <a:cubicBezTo>
                    <a:pt x="1427059" y="0"/>
                    <a:pt x="1437779" y="6166"/>
                    <a:pt x="1443611" y="16188"/>
                  </a:cubicBezTo>
                  <a:lnTo>
                    <a:pt x="1627974" y="333062"/>
                  </a:lnTo>
                  <a:cubicBezTo>
                    <a:pt x="1633796" y="343069"/>
                    <a:pt x="1633796" y="355431"/>
                    <a:pt x="1627974" y="365438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1413844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3827403">
            <a:off x="11612214" y="5316481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3453610" y="-196194"/>
            <a:ext cx="8006695" cy="8731199"/>
            <a:chOff x="0" y="0"/>
            <a:chExt cx="640539" cy="698500"/>
          </a:xfrm>
        </p:grpSpPr>
        <p:sp>
          <p:nvSpPr>
            <p:cNvPr id="18" name="Freeform 18"/>
            <p:cNvSpPr/>
            <p:nvPr/>
          </p:nvSpPr>
          <p:spPr>
            <a:xfrm>
              <a:off x="9390" y="0"/>
              <a:ext cx="621760" cy="698500"/>
            </a:xfrm>
            <a:custGeom>
              <a:avLst/>
              <a:gdLst/>
              <a:ahLst/>
              <a:cxnLst/>
              <a:rect l="l" t="t" r="r" b="b"/>
              <a:pathLst>
                <a:path w="621760" h="698500">
                  <a:moveTo>
                    <a:pt x="613644" y="379338"/>
                  </a:moveTo>
                  <a:lnTo>
                    <a:pt x="445455" y="668412"/>
                  </a:lnTo>
                  <a:cubicBezTo>
                    <a:pt x="434617" y="687040"/>
                    <a:pt x="414691" y="698500"/>
                    <a:pt x="393140" y="698500"/>
                  </a:cubicBezTo>
                  <a:lnTo>
                    <a:pt x="228620" y="698500"/>
                  </a:lnTo>
                  <a:cubicBezTo>
                    <a:pt x="207068" y="698500"/>
                    <a:pt x="187143" y="687040"/>
                    <a:pt x="176305" y="668412"/>
                  </a:cubicBezTo>
                  <a:lnTo>
                    <a:pt x="8115" y="379338"/>
                  </a:lnTo>
                  <a:cubicBezTo>
                    <a:pt x="-2706" y="360739"/>
                    <a:pt x="-2706" y="337761"/>
                    <a:pt x="8115" y="319162"/>
                  </a:cubicBezTo>
                  <a:lnTo>
                    <a:pt x="176305" y="30088"/>
                  </a:lnTo>
                  <a:cubicBezTo>
                    <a:pt x="187143" y="11460"/>
                    <a:pt x="207068" y="0"/>
                    <a:pt x="228620" y="0"/>
                  </a:cubicBezTo>
                  <a:lnTo>
                    <a:pt x="393140" y="0"/>
                  </a:lnTo>
                  <a:cubicBezTo>
                    <a:pt x="414691" y="0"/>
                    <a:pt x="434617" y="11460"/>
                    <a:pt x="445455" y="30088"/>
                  </a:cubicBezTo>
                  <a:lnTo>
                    <a:pt x="613644" y="319162"/>
                  </a:lnTo>
                  <a:cubicBezTo>
                    <a:pt x="624465" y="337761"/>
                    <a:pt x="624465" y="360739"/>
                    <a:pt x="613644" y="379338"/>
                  </a:cubicBezTo>
                  <a:close/>
                </a:path>
              </a:pathLst>
            </a:custGeom>
            <a:blipFill>
              <a:blip r:embed="rId6"/>
              <a:stretch>
                <a:fillRect l="-34467" r="-34467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305557" y="9942210"/>
            <a:ext cx="4377976" cy="537986"/>
            <a:chOff x="0" y="0"/>
            <a:chExt cx="1153047" cy="14169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53047" cy="141692"/>
            </a:xfrm>
            <a:custGeom>
              <a:avLst/>
              <a:gdLst/>
              <a:ahLst/>
              <a:cxnLst/>
              <a:rect l="l" t="t" r="r" b="b"/>
              <a:pathLst>
                <a:path w="1153047" h="141692">
                  <a:moveTo>
                    <a:pt x="70846" y="0"/>
                  </a:moveTo>
                  <a:lnTo>
                    <a:pt x="1082201" y="0"/>
                  </a:lnTo>
                  <a:cubicBezTo>
                    <a:pt x="1100991" y="0"/>
                    <a:pt x="1119011" y="7464"/>
                    <a:pt x="1132297" y="20750"/>
                  </a:cubicBezTo>
                  <a:cubicBezTo>
                    <a:pt x="1145583" y="34036"/>
                    <a:pt x="1153047" y="52056"/>
                    <a:pt x="1153047" y="70846"/>
                  </a:cubicBezTo>
                  <a:lnTo>
                    <a:pt x="1153047" y="70846"/>
                  </a:lnTo>
                  <a:cubicBezTo>
                    <a:pt x="1153047" y="89635"/>
                    <a:pt x="1145583" y="107655"/>
                    <a:pt x="1132297" y="120942"/>
                  </a:cubicBezTo>
                  <a:cubicBezTo>
                    <a:pt x="1119011" y="134228"/>
                    <a:pt x="1100991" y="141692"/>
                    <a:pt x="108220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15304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90909" y="7907499"/>
            <a:ext cx="554370" cy="555064"/>
          </a:xfrm>
          <a:custGeom>
            <a:avLst/>
            <a:gdLst/>
            <a:ahLst/>
            <a:cxnLst/>
            <a:rect l="l" t="t" r="r" b="b"/>
            <a:pathLst>
              <a:path w="554370" h="555064">
                <a:moveTo>
                  <a:pt x="0" y="0"/>
                </a:moveTo>
                <a:lnTo>
                  <a:pt x="554370" y="0"/>
                </a:lnTo>
                <a:lnTo>
                  <a:pt x="554370" y="555064"/>
                </a:lnTo>
                <a:lnTo>
                  <a:pt x="0" y="5550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7567993" y="6308357"/>
            <a:ext cx="626673" cy="470005"/>
          </a:xfrm>
          <a:custGeom>
            <a:avLst/>
            <a:gdLst/>
            <a:ahLst/>
            <a:cxnLst/>
            <a:rect l="l" t="t" r="r" b="b"/>
            <a:pathLst>
              <a:path w="626673" h="470005">
                <a:moveTo>
                  <a:pt x="0" y="0"/>
                </a:moveTo>
                <a:lnTo>
                  <a:pt x="626673" y="0"/>
                </a:lnTo>
                <a:lnTo>
                  <a:pt x="626673" y="470005"/>
                </a:lnTo>
                <a:lnTo>
                  <a:pt x="0" y="4700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2009966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-588752" y="-39888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284998" y="3695700"/>
            <a:ext cx="10306702" cy="289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5"/>
              </a:lnSpc>
            </a:pPr>
            <a:r>
              <a:rPr lang="en-US" sz="9529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FOR LISTENING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42854" y="9237360"/>
            <a:ext cx="395130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Date:</a:t>
            </a: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December 13, 2025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0493" y="750184"/>
            <a:ext cx="8673329" cy="49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81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Mathematical Foundations for Computer Science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E27E5-90E3-CEBC-B42A-80050E78D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2E67A64-A328-3A66-03B1-7534060686C4}"/>
              </a:ext>
            </a:extLst>
          </p:cNvPr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8B70687-107F-81AD-F3FE-5899DC0975D3}"/>
              </a:ext>
            </a:extLst>
          </p:cNvPr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9ECF5B9-62CF-D524-60C6-31B34918EC7E}"/>
              </a:ext>
            </a:extLst>
          </p:cNvPr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6B82849-BF41-8532-1B17-AEC796156807}"/>
              </a:ext>
            </a:extLst>
          </p:cNvPr>
          <p:cNvSpPr txBox="1"/>
          <p:nvPr/>
        </p:nvSpPr>
        <p:spPr>
          <a:xfrm>
            <a:off x="2962169" y="4964233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BE19BE6D-11D5-53A7-346C-B2BF0089C198}"/>
              </a:ext>
            </a:extLst>
          </p:cNvPr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D4C7B51-455F-04DB-8451-5F0EFFC321D5}"/>
                </a:ext>
              </a:extLst>
            </p:cNvPr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B18FD8F-B46D-6DB3-628F-5EA268012E58}"/>
              </a:ext>
            </a:extLst>
          </p:cNvPr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02E7A31-4447-9DB0-D549-326467AE7177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8C1CB85-1155-6C41-4625-9B5FF9BE3B19}"/>
              </a:ext>
            </a:extLst>
          </p:cNvPr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0D6844F-FB6D-F7B8-36A8-19C76F7F13A2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7733B49-0CA4-E9D2-5058-2554056E592B}"/>
              </a:ext>
            </a:extLst>
          </p:cNvPr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FD2E7FA-D433-076F-2F18-2320D93E8CEA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A503598-E9AD-5B72-6BC1-DEDA52630F4B}"/>
              </a:ext>
            </a:extLst>
          </p:cNvPr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E6896CF-A0A0-85A7-7032-30E3920F46E4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1F5FD1E-3F7C-F5E0-B118-C64426F0588E}"/>
              </a:ext>
            </a:extLst>
          </p:cNvPr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79A3B9D-E8B9-3062-70EB-2D6273E3BC7C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AEE1C0D6-0EDF-A934-9468-9CBECCB16A92}"/>
              </a:ext>
            </a:extLst>
          </p:cNvPr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57C95DE-CBE2-E855-6E98-57D88DB65DFB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9D53293A-6E28-DB3A-210F-8183875A0B65}"/>
              </a:ext>
            </a:extLst>
          </p:cNvPr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A8D7804C-83C2-8C23-4865-27A6815DAEA1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02B50160-E165-4276-368B-AA840DB68721}"/>
              </a:ext>
            </a:extLst>
          </p:cNvPr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6AFD1651-C529-7AED-87A6-E31F4D4D0F18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507D05-131B-4BD2-9CDF-3103CAB0B0CA}"/>
              </a:ext>
            </a:extLst>
          </p:cNvPr>
          <p:cNvSpPr txBox="1"/>
          <p:nvPr/>
        </p:nvSpPr>
        <p:spPr>
          <a:xfrm>
            <a:off x="5638800" y="4342329"/>
            <a:ext cx="11036221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093065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A6AB2-D0B6-7619-5DD3-921A3D6F8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EE4409-E9F0-3C46-3167-E0CE4EC3F22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A78FC22-5692-9B5D-2FDE-D9872D6AA518}"/>
              </a:ext>
            </a:extLst>
          </p:cNvPr>
          <p:cNvSpPr txBox="1"/>
          <p:nvPr/>
        </p:nvSpPr>
        <p:spPr>
          <a:xfrm>
            <a:off x="767762" y="436797"/>
            <a:ext cx="1190237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 Problem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CBC8852-F840-BE30-D2D7-52A7512524A0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840EDD9-4B51-DD49-2D04-9BBD3D23B952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FD91735-C8B8-52AD-D02F-D3726430B8CA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97CE0C2-FC17-D66C-12EA-49258B79BD21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8AFA1B3-AF42-AD88-EF70-ADE8FF128802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3EEB1E9-6E53-1A22-11B0-71CE39E279B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6523A9B-FF8B-C6CE-0B6E-E14CF151D464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25A9838-966F-2061-8277-8B0008BDF9B7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DD6DACA-FDCB-66F9-8B46-033AA4E1279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21E50FC-4B98-0B72-C819-3D4272A51130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5CA06EC-2182-2EE2-2811-2174801A91A9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8EA1F7ED-6683-6013-8B3E-A9B5C3A7F94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58A5371B-AC7A-56B1-61A6-4AF5600946B0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5D6F2E0-E474-699F-F3DD-7CE515B7C03B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D9329E1-EE3D-6763-52E5-490AAB5FF6CC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07A30BDE-956A-972D-9251-708C1C5FDA1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B155AF6-2B67-0C0E-758C-F1E3A5A86B4F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3944E9F-B973-5060-E92C-CD599D7D2F27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287D1D49-6AF0-2FDE-CF85-FC8DDB15DA36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844C2058-FFF1-E2E2-1587-6866B529113D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96823A4C-E338-51FD-FA34-8B63A04F8CF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6A878A1B-6053-FA95-3BFC-D2783B35F026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9B05A271-D79E-922A-1636-538297CDA6A9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020F91DA-DC02-4934-E286-EC78F435C1A9}"/>
              </a:ext>
            </a:extLst>
          </p:cNvPr>
          <p:cNvSpPr txBox="1"/>
          <p:nvPr/>
        </p:nvSpPr>
        <p:spPr>
          <a:xfrm>
            <a:off x="1027960" y="2570212"/>
            <a:ext cx="14199111" cy="1128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core task in deep learning optimization is to find the set of parameters θ that minimizes the objective (loss) function f(θ)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ECBF6F8-2786-4C81-D81A-7E2B8C9001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7731" y="3983797"/>
            <a:ext cx="2157961" cy="1067124"/>
          </a:xfrm>
          <a:prstGeom prst="rect">
            <a:avLst/>
          </a:prstGeom>
        </p:spPr>
      </p:pic>
      <p:sp>
        <p:nvSpPr>
          <p:cNvPr id="52" name="TextBox 49">
            <a:extLst>
              <a:ext uri="{FF2B5EF4-FFF2-40B4-BE49-F238E27FC236}">
                <a16:creationId xmlns:a16="http://schemas.microsoft.com/office/drawing/2014/main" id="{DA01B3D2-E26A-D9D6-8AEA-388F34B2F5A9}"/>
              </a:ext>
            </a:extLst>
          </p:cNvPr>
          <p:cNvSpPr txBox="1"/>
          <p:nvPr/>
        </p:nvSpPr>
        <p:spPr>
          <a:xfrm>
            <a:off x="1023862" y="5456309"/>
            <a:ext cx="14419469" cy="2308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loss landscape in deep learning</a:t>
            </a:r>
            <a:endParaRPr lang="vi-VN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Highly non-convex</a:t>
            </a:r>
            <a:endParaRPr lang="vi-VN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Contains narrow valleys, plateaus, saddle points</a:t>
            </a:r>
            <a:endParaRPr lang="vi-VN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 direction changes rapidly depending on curvature</a:t>
            </a:r>
          </a:p>
        </p:txBody>
      </p:sp>
    </p:spTree>
    <p:extLst>
      <p:ext uri="{BB962C8B-B14F-4D97-AF65-F5344CB8AC3E}">
        <p14:creationId xmlns:p14="http://schemas.microsoft.com/office/powerpoint/2010/main" val="3328860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EC640-77F2-2F33-32BE-4D6A9E01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46D66F-BAD7-613F-2D18-9522FD20B6A0}"/>
              </a:ext>
            </a:extLst>
          </p:cNvPr>
          <p:cNvSpPr/>
          <p:nvPr/>
        </p:nvSpPr>
        <p:spPr>
          <a:xfrm>
            <a:off x="0" y="572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B22BC1E-EA42-1772-BEF3-7CE9625F456C}"/>
              </a:ext>
            </a:extLst>
          </p:cNvPr>
          <p:cNvSpPr txBox="1"/>
          <p:nvPr/>
        </p:nvSpPr>
        <p:spPr>
          <a:xfrm>
            <a:off x="767762" y="436797"/>
            <a:ext cx="119023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Ill-Conditioning Problem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904196A-6237-181C-C926-402E0D5B1F28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D4128E0-91B0-1F9E-38F1-D35ECD12AB61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89D7CC1-68E7-B374-6F7B-73E1C73DD2E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6DE274E-5C37-DE45-1A3B-1BFEF419F08E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733175B-B956-27C2-6B64-ECB4E1192F9B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4D7BD5D-FD22-71A6-106F-38A715260928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3003729-CC3B-CE85-8CC6-C21B3422962C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5B2CFB9-059F-AA86-20EF-FC90ABCD0EE6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F258DDF-9D4E-4B8A-AAA3-75EB7AE9271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C2C4E87-34A5-C0C4-E07E-D8E0F90A68CC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06D8CE2-AB4C-8A9B-C3A2-65645B9946EB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C81B8C3-B77E-5B65-85CB-ABC6FF7BC9C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0C09F449-210E-1B67-F31A-75CB9D78EE29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3B961F2F-FE35-D441-E95E-71C140BACF82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8B33378-06E9-8004-3FE7-A8487E7F96A0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FAF2A3DF-CE7F-DFBD-E390-81B8A1BC742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FF9E285-BB28-10A5-B753-E4BC2129C8FA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D7739162-390E-E6AC-7DA5-6E8163665000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F8A951CA-C677-0802-2C4D-61E3DA9CC557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C27D30D0-B755-9CAB-4DC5-CEBF2EB65D05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F8FEF2C3-8F40-65B2-CA13-941F4F36D69C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4ABBD704-B666-97C2-AACF-9B2C43EC7669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40AFC6BD-20B4-2549-2BFE-E56FBD195032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28D2640-9375-A56E-49A6-9D6C60C5E1D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40259"/>
          <a:stretch/>
        </p:blipFill>
        <p:spPr>
          <a:xfrm>
            <a:off x="2052913" y="1849845"/>
            <a:ext cx="14178160" cy="5937620"/>
          </a:xfrm>
          <a:prstGeom prst="rect">
            <a:avLst/>
          </a:prstGeom>
        </p:spPr>
      </p:pic>
      <p:sp>
        <p:nvSpPr>
          <p:cNvPr id="32" name="TextBox 49">
            <a:extLst>
              <a:ext uri="{FF2B5EF4-FFF2-40B4-BE49-F238E27FC236}">
                <a16:creationId xmlns:a16="http://schemas.microsoft.com/office/drawing/2014/main" id="{85796518-BFB8-3FC7-FF9C-4518AC940A96}"/>
              </a:ext>
            </a:extLst>
          </p:cNvPr>
          <p:cNvSpPr txBox="1"/>
          <p:nvPr/>
        </p:nvSpPr>
        <p:spPr>
          <a:xfrm>
            <a:off x="2025822" y="8025594"/>
            <a:ext cx="14858146" cy="170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 descent dilemma:</a:t>
            </a:r>
          </a:p>
          <a:p>
            <a:pPr marL="800100" lvl="1" indent="-3429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vi-VN" sz="2800" b="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Small learning rate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 stable in y direction but slow in x-direction</a:t>
            </a:r>
          </a:p>
          <a:p>
            <a:pPr marL="800100" lvl="1" indent="-3429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vi-VN" sz="2800" b="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Large learning rate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 good progress in x-direction but risks divergence in y-direction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1631738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4AB77-389E-D0ED-7B00-BB6551F9A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828388D-A55D-FF26-B10B-072B3498CC3B}"/>
              </a:ext>
            </a:extLst>
          </p:cNvPr>
          <p:cNvSpPr/>
          <p:nvPr/>
        </p:nvSpPr>
        <p:spPr>
          <a:xfrm>
            <a:off x="0" y="572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1812C3B-AF5A-504E-4EFF-628F1A2220AE}"/>
              </a:ext>
            </a:extLst>
          </p:cNvPr>
          <p:cNvSpPr txBox="1"/>
          <p:nvPr/>
        </p:nvSpPr>
        <p:spPr>
          <a:xfrm>
            <a:off x="767762" y="436797"/>
            <a:ext cx="1190237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Ill-Conditioning Problem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6A4BCEB-F6E8-D5CF-CE2F-A62EFD2BA0C7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A1F2B35-D126-E9A8-02C2-11881897749B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BE6D484-A896-CE68-C955-83B96A2E5187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709CFFD1-35B5-BDCF-BFA2-7F2EE3F54B1E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563AEF6-DBC3-15D2-C011-42FEFC562D83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461C8E1-AE6A-41CD-22B1-7FB7B3C0402E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9044C17-4E79-9A2A-2470-FD0A23A6A89A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CE31995-610F-7CCD-383B-ABC045577171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63FB4E4-78A1-9949-0F47-696E7A9DD51D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4D9DCF5-C55B-CEB9-AD43-29AC07D0B99E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00EE0E8-9ACE-1428-2F66-A8D0E54D11D8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C062BD21-C79C-9DF4-1B4D-A6BCC9B56D5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29A92644-9947-E1D9-5774-87BA5FD9D2D6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CD12AC30-F175-8632-7420-748AF6C1C7C9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4FD255F-F93A-D762-2C3D-B8D698B57D26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E326E475-06C8-62C1-60C3-6475F74CAA35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F6546D3-A3FF-73A1-7D3E-06F568126D65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89AC2B0B-D287-0191-52AC-F5447612AF28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FCBF591E-B98F-859A-6D54-92A2392AD5F2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CB0A7CFA-E78C-EEB1-3434-C615C2D1D57D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180DB42D-A37E-5BA6-FF10-61A9EB6845C3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2C68A826-6F9B-21B7-A620-3781450C5060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DF0E08D2-A0C1-4C4D-1116-358BA2B1AAAA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2336C77-3C7C-6BD6-D495-45AC252A5A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30154" y="2612890"/>
            <a:ext cx="12096918" cy="62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4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6AB57-1989-356B-7382-B71422CD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CE6C7F-3110-1D05-7866-29017F68BB4A}"/>
              </a:ext>
            </a:extLst>
          </p:cNvPr>
          <p:cNvSpPr/>
          <p:nvPr/>
        </p:nvSpPr>
        <p:spPr>
          <a:xfrm>
            <a:off x="0" y="572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8BF8ED1-D3C0-EC3B-672E-D24EA228198F}"/>
              </a:ext>
            </a:extLst>
          </p:cNvPr>
          <p:cNvSpPr txBox="1"/>
          <p:nvPr/>
        </p:nvSpPr>
        <p:spPr>
          <a:xfrm>
            <a:off x="767762" y="436797"/>
            <a:ext cx="1190237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Geometry of Curvature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35E7F49-4E73-BC16-B58F-CD162A8FDC58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AC53FDA-F1F5-98D5-B719-72E2A770ADB7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E953826-2AE3-77EC-0DA7-0300D33B066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EB579FC7-634B-D1C4-E970-A25AB05B654F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CE91C34-8B6B-8E5E-0437-E08DB3B47FB8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FF4771F-DD27-1407-7ED3-9F3500FF469A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ADBF3BC-6318-1232-6B9E-F23CB26FEC92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750A113-EAD0-1BC3-DF85-3F722F180301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84E09EF-ED82-AFC4-0DF9-3004F786BE5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8F6B7DB-5382-32CA-8453-B45F2C922C8A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42BC0E0-0323-3DF2-F28A-7E52C4157EFE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54989BA-0604-5E86-41A4-E97659170AF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E0417FB9-7A96-457E-59C4-EDC0C86B00BF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D975B09-997A-C451-5F2D-CA1B60EB69E5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AD53A89F-E9EA-59FF-ACA0-5D94572AD6DA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C89C91FF-6C73-AD6B-EB41-DB1F296A24D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46C7B2A-EE66-4CE2-39D4-2B9AD2E1C837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567D01C-AA0E-D383-8565-D435FBE73A78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35359F72-7DC6-E52B-C25E-394926DADABD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81D71266-FF61-5560-880F-7CFE625443CE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3C082DDD-769F-3C2C-3A78-A26E97442D71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8A83CF1E-E085-FEC9-2651-4298DF61B379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7594A7FC-566D-CFA5-9B1A-174DFD30BE8C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136603B-5438-99E8-CD04-79590B694D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54764" y="1660561"/>
            <a:ext cx="12976426" cy="28073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F6A711A-91B3-9B28-51F3-D2953B5EED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97006" y="4592553"/>
            <a:ext cx="10891941" cy="53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03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1644</Words>
  <Application>Microsoft Office PowerPoint</Application>
  <PresentationFormat>Tùy chỉnh</PresentationFormat>
  <Paragraphs>240</Paragraphs>
  <Slides>49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11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49</vt:i4>
      </vt:variant>
    </vt:vector>
  </HeadingPairs>
  <TitlesOfParts>
    <vt:vector size="61" baseType="lpstr">
      <vt:lpstr>MathJax_Main-bold</vt:lpstr>
      <vt:lpstr>Calibri</vt:lpstr>
      <vt:lpstr>Arial</vt:lpstr>
      <vt:lpstr>Google Sans Text</vt:lpstr>
      <vt:lpstr>MathJax_Main</vt:lpstr>
      <vt:lpstr>Public Sans Bold Italics</vt:lpstr>
      <vt:lpstr>Montserrat Bold</vt:lpstr>
      <vt:lpstr>Public Sans</vt:lpstr>
      <vt:lpstr>MathJax_Math-italic</vt:lpstr>
      <vt:lpstr>Public Sans Bold</vt:lpstr>
      <vt:lpstr>Wingdings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for CS</dc:title>
  <cp:lastModifiedBy>Huy, Bui Nguyen Gia</cp:lastModifiedBy>
  <cp:revision>9</cp:revision>
  <dcterms:created xsi:type="dcterms:W3CDTF">2006-08-16T00:00:00Z</dcterms:created>
  <dcterms:modified xsi:type="dcterms:W3CDTF">2025-12-11T14:17:39Z</dcterms:modified>
  <dc:identifier>DAG6zN8aW2o</dc:identifier>
</cp:coreProperties>
</file>